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256" r:id="rId3"/>
    <p:sldId id="258" r:id="rId4"/>
    <p:sldId id="259" r:id="rId5"/>
    <p:sldId id="260" r:id="rId6"/>
    <p:sldId id="262" r:id="rId7"/>
    <p:sldId id="264" r:id="rId8"/>
    <p:sldId id="277" r:id="rId9"/>
    <p:sldId id="278" r:id="rId10"/>
    <p:sldId id="279" r:id="rId11"/>
    <p:sldId id="280" r:id="rId12"/>
    <p:sldId id="281" r:id="rId13"/>
    <p:sldId id="265" r:id="rId14"/>
    <p:sldId id="282" r:id="rId15"/>
    <p:sldId id="283" r:id="rId16"/>
    <p:sldId id="284" r:id="rId17"/>
    <p:sldId id="285" r:id="rId18"/>
    <p:sldId id="286" r:id="rId19"/>
    <p:sldId id="269" r:id="rId20"/>
    <p:sldId id="266" r:id="rId21"/>
    <p:sldId id="288" r:id="rId22"/>
    <p:sldId id="289" r:id="rId23"/>
    <p:sldId id="290" r:id="rId24"/>
    <p:sldId id="291" r:id="rId25"/>
    <p:sldId id="272" r:id="rId26"/>
    <p:sldId id="274" r:id="rId27"/>
    <p:sldId id="275" r:id="rId28"/>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8EB3"/>
    <a:srgbClr val="BDD7EE"/>
    <a:srgbClr val="7CAF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0" d="100"/>
          <a:sy n="70" d="100"/>
        </p:scale>
        <p:origin x="394"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36.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 name="图片 9" descr="图片包含 杯子, 咖啡, 餐桌, 室内&#10;&#10;自动生成的说明"/>
          <p:cNvPicPr>
            <a:picLocks noChangeAspect="1"/>
          </p:cNvPicPr>
          <p:nvPr userDrawn="1"/>
        </p:nvPicPr>
        <p:blipFill>
          <a:blip r:embed="rId2" cstate="screen">
            <a:clrChange>
              <a:clrFrom>
                <a:srgbClr val="FEFEFE"/>
              </a:clrFrom>
              <a:clrTo>
                <a:srgbClr val="FEFEFE">
                  <a:alpha val="0"/>
                </a:srgbClr>
              </a:clrTo>
            </a:clrChange>
          </a:blip>
          <a:stretch>
            <a:fillRect/>
          </a:stretch>
        </p:blipFill>
        <p:spPr>
          <a:xfrm>
            <a:off x="6656614" y="3276600"/>
            <a:ext cx="5535386" cy="3581400"/>
          </a:xfrm>
          <a:prstGeom prst="rect">
            <a:avLst/>
          </a:prstGeom>
        </p:spPr>
      </p:pic>
      <p:pic>
        <p:nvPicPr>
          <p:cNvPr id="18" name="图片 17" descr="图片包含 就坐&#10;&#10;自动生成的说明"/>
          <p:cNvPicPr>
            <a:picLocks noChangeAspect="1"/>
          </p:cNvPicPr>
          <p:nvPr userDrawn="1"/>
        </p:nvPicPr>
        <p:blipFill>
          <a:blip r:embed="rId3" cstate="screen"/>
          <a:stretch>
            <a:fillRect/>
          </a:stretch>
        </p:blipFill>
        <p:spPr>
          <a:xfrm>
            <a:off x="119743" y="97971"/>
            <a:ext cx="3741501" cy="333102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7E8DECD-91FF-4E50-8DCA-A95A77ADB85A}"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E007B2A-CB5A-422C-9E09-A26654ED1EA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7E8DECD-91FF-4E50-8DCA-A95A77ADB85A}"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E007B2A-CB5A-422C-9E09-A26654ED1EA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7E8DECD-91FF-4E50-8DCA-A95A77ADB85A}"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E007B2A-CB5A-422C-9E09-A26654ED1EA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478970" y="446314"/>
            <a:ext cx="11212286" cy="5998029"/>
          </a:xfrm>
          <a:prstGeom prst="rect">
            <a:avLst/>
          </a:prstGeom>
          <a:solidFill>
            <a:schemeClr val="bg1"/>
          </a:solidFill>
          <a:ln w="63500">
            <a:solidFill>
              <a:srgbClr val="BDD7EE"/>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9612085" y="5138057"/>
            <a:ext cx="2579915" cy="1719943"/>
            <a:chOff x="9612085" y="5138057"/>
            <a:chExt cx="2579915" cy="1719943"/>
          </a:xfrm>
        </p:grpSpPr>
        <p:sp>
          <p:nvSpPr>
            <p:cNvPr id="2" name="矩形 1"/>
            <p:cNvSpPr/>
            <p:nvPr userDrawn="1"/>
          </p:nvSpPr>
          <p:spPr>
            <a:xfrm>
              <a:off x="11266714" y="5998028"/>
              <a:ext cx="674915" cy="522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杯子, 咖啡, 餐桌, 室内&#10;&#10;自动生成的说明"/>
            <p:cNvPicPr>
              <a:picLocks noChangeAspect="1"/>
            </p:cNvPicPr>
            <p:nvPr userDrawn="1"/>
          </p:nvPicPr>
          <p:blipFill>
            <a:blip r:embed="rId2" cstate="screen">
              <a:clrChange>
                <a:clrFrom>
                  <a:srgbClr val="FEFEFE"/>
                </a:clrFrom>
                <a:clrTo>
                  <a:srgbClr val="FEFEFE">
                    <a:alpha val="0"/>
                  </a:srgbClr>
                </a:clrTo>
              </a:clrChange>
            </a:blip>
            <a:stretch>
              <a:fillRect/>
            </a:stretch>
          </p:blipFill>
          <p:spPr>
            <a:xfrm>
              <a:off x="9612085" y="5138057"/>
              <a:ext cx="2579915" cy="1719943"/>
            </a:xfrm>
            <a:prstGeom prst="rect">
              <a:avLst/>
            </a:prstGeom>
          </p:spPr>
        </p:pic>
      </p:grpSp>
      <p:pic>
        <p:nvPicPr>
          <p:cNvPr id="6" name="图片 5" descr="图片包含 就坐&#10;&#10;自动生成的说明"/>
          <p:cNvPicPr>
            <a:picLocks noChangeAspect="1"/>
          </p:cNvPicPr>
          <p:nvPr userDrawn="1"/>
        </p:nvPicPr>
        <p:blipFill>
          <a:blip r:embed="rId3" cstate="screen"/>
          <a:stretch>
            <a:fillRect/>
          </a:stretch>
        </p:blipFill>
        <p:spPr>
          <a:xfrm>
            <a:off x="228597" y="108857"/>
            <a:ext cx="2017476" cy="17961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8" name="矩形 7"/>
          <p:cNvSpPr/>
          <p:nvPr userDrawn="1"/>
        </p:nvSpPr>
        <p:spPr>
          <a:xfrm>
            <a:off x="478970" y="446314"/>
            <a:ext cx="11212286" cy="5998029"/>
          </a:xfrm>
          <a:prstGeom prst="rect">
            <a:avLst/>
          </a:prstGeom>
          <a:solidFill>
            <a:schemeClr val="bg1"/>
          </a:solidFill>
          <a:ln w="63500">
            <a:solidFill>
              <a:srgbClr val="BDD7EE"/>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9612085" y="5138057"/>
            <a:ext cx="2579915" cy="1719943"/>
            <a:chOff x="9612085" y="5138057"/>
            <a:chExt cx="2579915" cy="1719943"/>
          </a:xfrm>
        </p:grpSpPr>
        <p:sp>
          <p:nvSpPr>
            <p:cNvPr id="4" name="矩形 3"/>
            <p:cNvSpPr/>
            <p:nvPr userDrawn="1"/>
          </p:nvSpPr>
          <p:spPr>
            <a:xfrm>
              <a:off x="11266714" y="5998028"/>
              <a:ext cx="674915" cy="522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杯子, 咖啡, 餐桌, 室内&#10;&#10;自动生成的说明"/>
            <p:cNvPicPr>
              <a:picLocks noChangeAspect="1"/>
            </p:cNvPicPr>
            <p:nvPr userDrawn="1"/>
          </p:nvPicPr>
          <p:blipFill>
            <a:blip r:embed="rId2" cstate="screen">
              <a:clrChange>
                <a:clrFrom>
                  <a:srgbClr val="FEFEFE"/>
                </a:clrFrom>
                <a:clrTo>
                  <a:srgbClr val="FEFEFE">
                    <a:alpha val="0"/>
                  </a:srgbClr>
                </a:clrTo>
              </a:clrChange>
            </a:blip>
            <a:stretch>
              <a:fillRect/>
            </a:stretch>
          </p:blipFill>
          <p:spPr>
            <a:xfrm>
              <a:off x="9612085" y="5138057"/>
              <a:ext cx="2579915" cy="1719943"/>
            </a:xfrm>
            <a:prstGeom prst="rect">
              <a:avLst/>
            </a:prstGeom>
          </p:spPr>
        </p:pic>
      </p:grpSp>
      <p:pic>
        <p:nvPicPr>
          <p:cNvPr id="6" name="图片 5" descr="图片包含 就坐&#10;&#10;自动生成的说明"/>
          <p:cNvPicPr>
            <a:picLocks noChangeAspect="1"/>
          </p:cNvPicPr>
          <p:nvPr userDrawn="1"/>
        </p:nvPicPr>
        <p:blipFill>
          <a:blip r:embed="rId3" cstate="screen"/>
          <a:stretch>
            <a:fillRect/>
          </a:stretch>
        </p:blipFill>
        <p:spPr>
          <a:xfrm>
            <a:off x="228597" y="108857"/>
            <a:ext cx="2017476" cy="179614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9" name="矩形 8"/>
          <p:cNvSpPr/>
          <p:nvPr userDrawn="1"/>
        </p:nvSpPr>
        <p:spPr>
          <a:xfrm>
            <a:off x="478970" y="446314"/>
            <a:ext cx="11212286" cy="5998029"/>
          </a:xfrm>
          <a:prstGeom prst="rect">
            <a:avLst/>
          </a:prstGeom>
          <a:solidFill>
            <a:schemeClr val="bg1"/>
          </a:solidFill>
          <a:ln w="63500">
            <a:solidFill>
              <a:srgbClr val="BDD7EE"/>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9612085" y="5138057"/>
            <a:ext cx="2579915" cy="1719943"/>
            <a:chOff x="9612085" y="5138057"/>
            <a:chExt cx="2579915" cy="1719943"/>
          </a:xfrm>
        </p:grpSpPr>
        <p:sp>
          <p:nvSpPr>
            <p:cNvPr id="4" name="矩形 3"/>
            <p:cNvSpPr/>
            <p:nvPr userDrawn="1"/>
          </p:nvSpPr>
          <p:spPr>
            <a:xfrm>
              <a:off x="11266714" y="5998028"/>
              <a:ext cx="674915" cy="522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杯子, 咖啡, 餐桌, 室内&#10;&#10;自动生成的说明"/>
            <p:cNvPicPr>
              <a:picLocks noChangeAspect="1"/>
            </p:cNvPicPr>
            <p:nvPr userDrawn="1"/>
          </p:nvPicPr>
          <p:blipFill>
            <a:blip r:embed="rId2" cstate="screen">
              <a:clrChange>
                <a:clrFrom>
                  <a:srgbClr val="FEFEFE"/>
                </a:clrFrom>
                <a:clrTo>
                  <a:srgbClr val="FEFEFE">
                    <a:alpha val="0"/>
                  </a:srgbClr>
                </a:clrTo>
              </a:clrChange>
            </a:blip>
            <a:stretch>
              <a:fillRect/>
            </a:stretch>
          </p:blipFill>
          <p:spPr>
            <a:xfrm>
              <a:off x="9612085" y="5138057"/>
              <a:ext cx="2579915" cy="1719943"/>
            </a:xfrm>
            <a:prstGeom prst="rect">
              <a:avLst/>
            </a:prstGeom>
          </p:spPr>
        </p:pic>
      </p:grpSp>
      <p:pic>
        <p:nvPicPr>
          <p:cNvPr id="6" name="图片 5" descr="图片包含 就坐&#10;&#10;自动生成的说明"/>
          <p:cNvPicPr>
            <a:picLocks noChangeAspect="1"/>
          </p:cNvPicPr>
          <p:nvPr userDrawn="1"/>
        </p:nvPicPr>
        <p:blipFill>
          <a:blip r:embed="rId3" cstate="screen"/>
          <a:stretch>
            <a:fillRect/>
          </a:stretch>
        </p:blipFill>
        <p:spPr>
          <a:xfrm>
            <a:off x="228597" y="108857"/>
            <a:ext cx="2017476" cy="179614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E7E8DECD-91FF-4E50-8DCA-A95A77ADB85A}"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E007B2A-CB5A-422C-9E09-A26654ED1EA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E7E8DECD-91FF-4E50-8DCA-A95A77ADB85A}"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E007B2A-CB5A-422C-9E09-A26654ED1EA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E7E8DECD-91FF-4E50-8DCA-A95A77ADB85A}"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E007B2A-CB5A-422C-9E09-A26654ED1EA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7E8DECD-91FF-4E50-8DCA-A95A77ADB85A}"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E007B2A-CB5A-422C-9E09-A26654ED1EA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矩形 20"/>
          <p:cNvSpPr/>
          <p:nvPr userDrawn="1"/>
        </p:nvSpPr>
        <p:spPr>
          <a:xfrm>
            <a:off x="0" y="0"/>
            <a:ext cx="4931229"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sv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2.xml"/><Relationship Id="rId1" Type="http://schemas.openxmlformats.org/officeDocument/2006/relationships/tags" Target="../tags/tag2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4.xml"/><Relationship Id="rId1" Type="http://schemas.openxmlformats.org/officeDocument/2006/relationships/tags" Target="../tags/tag2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6.xml"/><Relationship Id="rId1" Type="http://schemas.openxmlformats.org/officeDocument/2006/relationships/tags" Target="../tags/tag2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8.xml"/><Relationship Id="rId1" Type="http://schemas.openxmlformats.org/officeDocument/2006/relationships/tags" Target="../tags/tag2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tags" Target="../tags/tag29.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31.xml"/></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image" Target="../media/image5.png"/><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3" Type="http://schemas.openxmlformats.org/officeDocument/2006/relationships/slideLayout" Target="../slideLayouts/slideLayout2.xml"/><Relationship Id="rId22" Type="http://schemas.openxmlformats.org/officeDocument/2006/relationships/image" Target="../media/image6.png"/><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2.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32.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33.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34.xml"/></Relationships>
</file>

<file path=ppt/slides/_rels/slide23.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0" Type="http://schemas.openxmlformats.org/officeDocument/2006/relationships/slideLayout" Target="../slideLayouts/slideLayout3.xml"/><Relationship Id="rId1" Type="http://schemas.openxmlformats.org/officeDocument/2006/relationships/tags" Target="../tags/tag3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sv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sv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sv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sv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91335" y="2300605"/>
            <a:ext cx="9343390" cy="1322070"/>
          </a:xfrm>
          <a:prstGeom prst="rect">
            <a:avLst/>
          </a:prstGeom>
          <a:noFill/>
        </p:spPr>
        <p:txBody>
          <a:bodyPr wrap="square" rtlCol="0">
            <a:spAutoFit/>
          </a:bodyPr>
          <a:lstStyle/>
          <a:p>
            <a:pPr algn="dist"/>
            <a:r>
              <a:rPr lang="zh-CN" altLang="en-US" sz="8000" dirty="0">
                <a:solidFill>
                  <a:schemeClr val="bg1"/>
                </a:solidFill>
              </a:rPr>
              <a:t>数据可</a:t>
            </a:r>
            <a:r>
              <a:rPr lang="zh-CN" altLang="en-US" sz="8000" dirty="0">
                <a:solidFill>
                  <a:srgbClr val="7CAFDE"/>
                </a:solidFill>
              </a:rPr>
              <a:t>视化平台搭建</a:t>
            </a:r>
            <a:r>
              <a:rPr lang="zh-CN" altLang="en-US" sz="8000" dirty="0"/>
              <a:t> </a:t>
            </a:r>
            <a:endParaRPr lang="zh-CN" altLang="en-US" sz="8000" dirty="0"/>
          </a:p>
        </p:txBody>
      </p:sp>
      <p:grpSp>
        <p:nvGrpSpPr>
          <p:cNvPr id="6" name="组合 5"/>
          <p:cNvGrpSpPr/>
          <p:nvPr/>
        </p:nvGrpSpPr>
        <p:grpSpPr>
          <a:xfrm>
            <a:off x="2618016" y="2035629"/>
            <a:ext cx="1164772" cy="108857"/>
            <a:chOff x="2618016" y="2035629"/>
            <a:chExt cx="1164772" cy="108857"/>
          </a:xfrm>
        </p:grpSpPr>
        <p:cxnSp>
          <p:nvCxnSpPr>
            <p:cNvPr id="4" name="直接连接符 3"/>
            <p:cNvCxnSpPr/>
            <p:nvPr/>
          </p:nvCxnSpPr>
          <p:spPr>
            <a:xfrm>
              <a:off x="2618016" y="2144486"/>
              <a:ext cx="1164772"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618016" y="2035629"/>
              <a:ext cx="1164772"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6286502" y="2035629"/>
            <a:ext cx="1164772" cy="108857"/>
            <a:chOff x="2618016" y="2035629"/>
            <a:chExt cx="1164772" cy="108857"/>
          </a:xfrm>
        </p:grpSpPr>
        <p:cxnSp>
          <p:nvCxnSpPr>
            <p:cNvPr id="8" name="直接连接符 7"/>
            <p:cNvCxnSpPr/>
            <p:nvPr/>
          </p:nvCxnSpPr>
          <p:spPr>
            <a:xfrm>
              <a:off x="2618016" y="2144486"/>
              <a:ext cx="1164772"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618016" y="2035629"/>
              <a:ext cx="1164772"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 scaled="0"/>
              </a:gra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4374515" y="3622675"/>
            <a:ext cx="1605280" cy="460375"/>
          </a:xfrm>
          <a:prstGeom prst="rect">
            <a:avLst/>
          </a:prstGeom>
          <a:noFill/>
        </p:spPr>
        <p:txBody>
          <a:bodyPr wrap="square" rtlCol="0">
            <a:spAutoFit/>
          </a:bodyPr>
          <a:lstStyle/>
          <a:p>
            <a:pPr algn="dist"/>
            <a:r>
              <a:rPr lang="zh-CN" altLang="en-US" sz="2400" dirty="0">
                <a:solidFill>
                  <a:schemeClr val="tx2">
                    <a:lumMod val="60000"/>
                    <a:lumOff val="40000"/>
                  </a:schemeClr>
                </a:solidFill>
                <a:latin typeface="思源黑体旧字形 ExtraLight" panose="020B0200000000000000" pitchFamily="34" charset="-128"/>
                <a:ea typeface="思源黑体旧字形 ExtraLight" panose="020B0200000000000000" pitchFamily="34" charset="-128"/>
              </a:rPr>
              <a:t>李柏锐</a:t>
            </a:r>
            <a:endParaRPr lang="zh-CN" altLang="en-US" sz="2400" dirty="0">
              <a:solidFill>
                <a:schemeClr val="tx2">
                  <a:lumMod val="60000"/>
                  <a:lumOff val="40000"/>
                </a:schemeClr>
              </a:solidFill>
              <a:latin typeface="思源黑体旧字形 ExtraLight" panose="020B0200000000000000" pitchFamily="34" charset="-128"/>
              <a:ea typeface="思源黑体旧字形 ExtraLight" panose="020B0200000000000000" pitchFamily="34" charset="-128"/>
            </a:endParaRPr>
          </a:p>
        </p:txBody>
      </p:sp>
      <p:sp>
        <p:nvSpPr>
          <p:cNvPr id="11" name="文本框 10"/>
          <p:cNvSpPr txBox="1"/>
          <p:nvPr/>
        </p:nvSpPr>
        <p:spPr>
          <a:xfrm>
            <a:off x="2760073" y="4083323"/>
            <a:ext cx="4833257" cy="852805"/>
          </a:xfrm>
          <a:prstGeom prst="rect">
            <a:avLst/>
          </a:prstGeom>
          <a:noFill/>
        </p:spPr>
        <p:txBody>
          <a:bodyPr wrap="square" rtlCol="0">
            <a:spAutoFit/>
          </a:bodyPr>
          <a:lstStyle/>
          <a:p>
            <a:pPr algn="ctr">
              <a:lnSpc>
                <a:spcPct val="150000"/>
              </a:lnSpc>
            </a:pPr>
            <a:r>
              <a:rPr lang="zh-CN" altLang="en-US" sz="1100" b="1" dirty="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rPr>
              <a:t>北京信息科技大学</a:t>
            </a:r>
            <a:endParaRPr lang="zh-CN" altLang="en-US" sz="1100" b="1" dirty="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endParaRPr>
          </a:p>
          <a:p>
            <a:pPr algn="ctr">
              <a:lnSpc>
                <a:spcPct val="150000"/>
              </a:lnSpc>
            </a:pPr>
            <a:r>
              <a:rPr lang="zh-CN" altLang="en-US" sz="1100" dirty="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rPr>
              <a:t>信息与通信工程学院</a:t>
            </a:r>
            <a:r>
              <a:rPr lang="en-US" altLang="zh-CN" sz="1100" dirty="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rPr>
              <a:t>.</a:t>
            </a:r>
            <a:endParaRPr lang="en-US" altLang="zh-CN" sz="1100" dirty="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endParaRPr>
          </a:p>
          <a:p>
            <a:pPr algn="ctr">
              <a:lnSpc>
                <a:spcPct val="150000"/>
              </a:lnSpc>
            </a:pPr>
            <a:endParaRPr lang="zh-CN" altLang="en-US" sz="1100" dirty="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圆角 45"/>
          <p:cNvSpPr/>
          <p:nvPr/>
        </p:nvSpPr>
        <p:spPr>
          <a:xfrm>
            <a:off x="819150" y="1612265"/>
            <a:ext cx="3800475" cy="3836670"/>
          </a:xfrm>
          <a:prstGeom prst="roundRect">
            <a:avLst/>
          </a:prstGeom>
          <a:solidFill>
            <a:srgbClr val="688E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ExtraLight" panose="020B0200000000000000" pitchFamily="34" charset="-122"/>
              <a:ea typeface="思源黑体 CN ExtraLight" panose="020B0200000000000000" pitchFamily="34" charset="-122"/>
            </a:endParaRPr>
          </a:p>
        </p:txBody>
      </p:sp>
      <p:grpSp>
        <p:nvGrpSpPr>
          <p:cNvPr id="26" name="组合 25"/>
          <p:cNvGrpSpPr/>
          <p:nvPr/>
        </p:nvGrpSpPr>
        <p:grpSpPr>
          <a:xfrm>
            <a:off x="1888307" y="533401"/>
            <a:ext cx="1709059" cy="506730"/>
            <a:chOff x="1589312" y="532694"/>
            <a:chExt cx="1709059" cy="506730"/>
          </a:xfrm>
        </p:grpSpPr>
        <p:sp>
          <p:nvSpPr>
            <p:cNvPr id="27" name="矩形 26"/>
            <p:cNvSpPr/>
            <p:nvPr/>
          </p:nvSpPr>
          <p:spPr>
            <a:xfrm>
              <a:off x="1589312" y="532694"/>
              <a:ext cx="1709059" cy="506730"/>
            </a:xfrm>
            <a:prstGeom prst="rect">
              <a:avLst/>
            </a:prstGeom>
          </p:spPr>
          <p:txBody>
            <a:bodyPr wrap="square">
              <a:spAutoFit/>
            </a:bodyPr>
            <a:lstStyle/>
            <a:p>
              <a:pPr>
                <a:lnSpc>
                  <a:spcPct val="150000"/>
                </a:lnSpc>
              </a:pPr>
              <a:r>
                <a:rPr lang="en-US" altLang="zh-CN" dirty="0">
                  <a:solidFill>
                    <a:srgbClr val="7CAFDE"/>
                  </a:solidFill>
                  <a:latin typeface="思源黑体 CN ExtraLight" panose="020B0200000000000000" pitchFamily="34" charset="-122"/>
                  <a:ea typeface="思源黑体 CN ExtraLight" panose="020B0200000000000000" pitchFamily="34" charset="-122"/>
                  <a:sym typeface="+mn-ea"/>
                </a:rPr>
                <a:t>导出报告</a:t>
              </a:r>
              <a:endParaRPr lang="en-US" altLang="zh-CN" dirty="0">
                <a:solidFill>
                  <a:srgbClr val="7CAFDE"/>
                </a:solidFill>
                <a:latin typeface="思源黑体 CN ExtraLight" panose="020B0200000000000000" pitchFamily="34" charset="-122"/>
                <a:ea typeface="思源黑体 CN ExtraLight" panose="020B0200000000000000" pitchFamily="34" charset="-122"/>
                <a:sym typeface="+mn-ea"/>
              </a:endParaRPr>
            </a:p>
          </p:txBody>
        </p:sp>
        <p:sp>
          <p:nvSpPr>
            <p:cNvPr id="28" name="矩形 27"/>
            <p:cNvSpPr/>
            <p:nvPr/>
          </p:nvSpPr>
          <p:spPr>
            <a:xfrm>
              <a:off x="1589312" y="639192"/>
              <a:ext cx="1709059" cy="400110"/>
            </a:xfrm>
            <a:prstGeom prst="rect">
              <a:avLst/>
            </a:prstGeom>
            <a:no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文本框 46"/>
          <p:cNvSpPr txBox="1"/>
          <p:nvPr/>
        </p:nvSpPr>
        <p:spPr>
          <a:xfrm>
            <a:off x="5016500" y="903605"/>
            <a:ext cx="5821045" cy="4771390"/>
          </a:xfrm>
          <a:prstGeom prst="rect">
            <a:avLst/>
          </a:prstGeom>
          <a:noFill/>
        </p:spPr>
        <p:txBody>
          <a:bodyPr wrap="square" rtlCol="0">
            <a:noAutofit/>
          </a:bodyPr>
          <a:lstStyle/>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    通过点击 ExportReportButton 按钮，可以将生成的报告导出为 PDF 文件。代码逻辑包括：</a:t>
            </a: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    创建一个新的图窗，并使用 tiledlayout 布局。</a:t>
            </a: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    在新的图窗中生成与 UI 中相同的图表。</a:t>
            </a: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    添加一个文本框，用于显示数据摘要（总交易数、总数量、总费用）。</a:t>
            </a: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    使用 exportgraphics 将图窗内容导出为 PDF 文件。</a:t>
            </a: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显示导出成功的提示信息。</a:t>
            </a:r>
            <a:endParaRPr lang="en-US" altLang="zh-CN" sz="2000" dirty="0">
              <a:latin typeface="思源黑体 CN ExtraLight" panose="020B0200000000000000" pitchFamily="34" charset="-122"/>
              <a:ea typeface="思源黑体 CN ExtraLight" panose="020B0200000000000000" pitchFamily="34" charset="-122"/>
            </a:endParaRPr>
          </a:p>
        </p:txBody>
      </p:sp>
      <p:sp>
        <p:nvSpPr>
          <p:cNvPr id="50" name="任意多边形: 形状 49"/>
          <p:cNvSpPr/>
          <p:nvPr/>
        </p:nvSpPr>
        <p:spPr>
          <a:xfrm>
            <a:off x="11234332" y="1817911"/>
            <a:ext cx="470535" cy="2973705"/>
          </a:xfrm>
          <a:custGeom>
            <a:avLst/>
            <a:gdLst/>
            <a:ahLst/>
            <a:cxnLst/>
            <a:rect l="l" t="t" r="r" b="b"/>
            <a:pathLst>
              <a:path w="470535" h="2973705">
                <a:moveTo>
                  <a:pt x="134001" y="2257759"/>
                </a:moveTo>
                <a:lnTo>
                  <a:pt x="134001" y="2369341"/>
                </a:lnTo>
                <a:lnTo>
                  <a:pt x="154286" y="2369341"/>
                </a:lnTo>
                <a:lnTo>
                  <a:pt x="154286" y="2281644"/>
                </a:lnTo>
                <a:lnTo>
                  <a:pt x="222984" y="2281644"/>
                </a:lnTo>
                <a:lnTo>
                  <a:pt x="222984" y="2353138"/>
                </a:lnTo>
                <a:lnTo>
                  <a:pt x="243268" y="2353138"/>
                </a:lnTo>
                <a:lnTo>
                  <a:pt x="243268" y="2281644"/>
                </a:lnTo>
                <a:lnTo>
                  <a:pt x="302451" y="2281644"/>
                </a:lnTo>
                <a:lnTo>
                  <a:pt x="302451" y="2366512"/>
                </a:lnTo>
                <a:lnTo>
                  <a:pt x="322478" y="2366512"/>
                </a:lnTo>
                <a:lnTo>
                  <a:pt x="322478" y="2257759"/>
                </a:lnTo>
                <a:close/>
                <a:moveTo>
                  <a:pt x="233238" y="2053044"/>
                </a:moveTo>
                <a:lnTo>
                  <a:pt x="303222" y="2053044"/>
                </a:lnTo>
                <a:lnTo>
                  <a:pt x="303222" y="2084689"/>
                </a:lnTo>
                <a:cubicBezTo>
                  <a:pt x="303378" y="2099542"/>
                  <a:pt x="300880" y="2110873"/>
                  <a:pt x="295729" y="2118683"/>
                </a:cubicBezTo>
                <a:cubicBezTo>
                  <a:pt x="290577" y="2126492"/>
                  <a:pt x="281840" y="2130427"/>
                  <a:pt x="269517" y="2130486"/>
                </a:cubicBezTo>
                <a:cubicBezTo>
                  <a:pt x="257311" y="2130427"/>
                  <a:pt x="248210" y="2126492"/>
                  <a:pt x="242212" y="2118683"/>
                </a:cubicBezTo>
                <a:cubicBezTo>
                  <a:pt x="236213" y="2110873"/>
                  <a:pt x="233222" y="2099542"/>
                  <a:pt x="233238" y="2084689"/>
                </a:cubicBezTo>
                <a:close/>
                <a:moveTo>
                  <a:pt x="134001" y="2029159"/>
                </a:moveTo>
                <a:lnTo>
                  <a:pt x="134001" y="2053044"/>
                </a:lnTo>
                <a:lnTo>
                  <a:pt x="213982" y="2053044"/>
                </a:lnTo>
                <a:lnTo>
                  <a:pt x="213982" y="2087005"/>
                </a:lnTo>
                <a:lnTo>
                  <a:pt x="134001" y="2132797"/>
                </a:lnTo>
                <a:lnTo>
                  <a:pt x="134001" y="2159771"/>
                </a:lnTo>
                <a:lnTo>
                  <a:pt x="216550" y="2111447"/>
                </a:lnTo>
                <a:cubicBezTo>
                  <a:pt x="219620" y="2124475"/>
                  <a:pt x="225551" y="2134801"/>
                  <a:pt x="234345" y="2142424"/>
                </a:cubicBezTo>
                <a:cubicBezTo>
                  <a:pt x="243138" y="2150047"/>
                  <a:pt x="254862" y="2153943"/>
                  <a:pt x="269517" y="2154114"/>
                </a:cubicBezTo>
                <a:cubicBezTo>
                  <a:pt x="288941" y="2153767"/>
                  <a:pt x="302687" y="2147589"/>
                  <a:pt x="310755" y="2135578"/>
                </a:cubicBezTo>
                <a:cubicBezTo>
                  <a:pt x="318823" y="2123568"/>
                  <a:pt x="322731" y="2107805"/>
                  <a:pt x="322478" y="2088291"/>
                </a:cubicBezTo>
                <a:lnTo>
                  <a:pt x="322478" y="2029159"/>
                </a:lnTo>
                <a:close/>
                <a:moveTo>
                  <a:pt x="134001" y="1819609"/>
                </a:moveTo>
                <a:lnTo>
                  <a:pt x="134001" y="1931191"/>
                </a:lnTo>
                <a:lnTo>
                  <a:pt x="154286" y="1931191"/>
                </a:lnTo>
                <a:lnTo>
                  <a:pt x="154286" y="1843494"/>
                </a:lnTo>
                <a:lnTo>
                  <a:pt x="222984" y="1843494"/>
                </a:lnTo>
                <a:lnTo>
                  <a:pt x="222984" y="1914989"/>
                </a:lnTo>
                <a:lnTo>
                  <a:pt x="243268" y="1914989"/>
                </a:lnTo>
                <a:lnTo>
                  <a:pt x="243268" y="1843494"/>
                </a:lnTo>
                <a:lnTo>
                  <a:pt x="302451" y="1843494"/>
                </a:lnTo>
                <a:lnTo>
                  <a:pt x="302451" y="1928362"/>
                </a:lnTo>
                <a:lnTo>
                  <a:pt x="322478" y="1928362"/>
                </a:lnTo>
                <a:lnTo>
                  <a:pt x="322478" y="1819609"/>
                </a:lnTo>
                <a:close/>
                <a:moveTo>
                  <a:pt x="134001" y="1581484"/>
                </a:moveTo>
                <a:lnTo>
                  <a:pt x="134001" y="1605369"/>
                </a:lnTo>
                <a:lnTo>
                  <a:pt x="222984" y="1605369"/>
                </a:lnTo>
                <a:lnTo>
                  <a:pt x="222984" y="1693355"/>
                </a:lnTo>
                <a:lnTo>
                  <a:pt x="134001" y="1693355"/>
                </a:lnTo>
                <a:lnTo>
                  <a:pt x="134001" y="1716983"/>
                </a:lnTo>
                <a:lnTo>
                  <a:pt x="322478" y="1716983"/>
                </a:lnTo>
                <a:lnTo>
                  <a:pt x="322478" y="1693355"/>
                </a:lnTo>
                <a:lnTo>
                  <a:pt x="243525" y="1693355"/>
                </a:lnTo>
                <a:lnTo>
                  <a:pt x="243525" y="1605369"/>
                </a:lnTo>
                <a:lnTo>
                  <a:pt x="322478" y="1605369"/>
                </a:lnTo>
                <a:lnTo>
                  <a:pt x="322478" y="1581484"/>
                </a:lnTo>
                <a:close/>
                <a:moveTo>
                  <a:pt x="134001" y="1181434"/>
                </a:moveTo>
                <a:lnTo>
                  <a:pt x="134001" y="1293016"/>
                </a:lnTo>
                <a:lnTo>
                  <a:pt x="154286" y="1293016"/>
                </a:lnTo>
                <a:lnTo>
                  <a:pt x="154286" y="1205319"/>
                </a:lnTo>
                <a:lnTo>
                  <a:pt x="222984" y="1205319"/>
                </a:lnTo>
                <a:lnTo>
                  <a:pt x="222984" y="1276814"/>
                </a:lnTo>
                <a:lnTo>
                  <a:pt x="243268" y="1276814"/>
                </a:lnTo>
                <a:lnTo>
                  <a:pt x="243268" y="1205319"/>
                </a:lnTo>
                <a:lnTo>
                  <a:pt x="302451" y="1205319"/>
                </a:lnTo>
                <a:lnTo>
                  <a:pt x="302451" y="1290187"/>
                </a:lnTo>
                <a:lnTo>
                  <a:pt x="322478" y="1290187"/>
                </a:lnTo>
                <a:lnTo>
                  <a:pt x="322478" y="1181434"/>
                </a:lnTo>
                <a:close/>
                <a:moveTo>
                  <a:pt x="134001" y="990934"/>
                </a:moveTo>
                <a:lnTo>
                  <a:pt x="134001" y="1097115"/>
                </a:lnTo>
                <a:lnTo>
                  <a:pt x="154286" y="1097115"/>
                </a:lnTo>
                <a:lnTo>
                  <a:pt x="154286" y="1014819"/>
                </a:lnTo>
                <a:lnTo>
                  <a:pt x="322478" y="1014819"/>
                </a:lnTo>
                <a:lnTo>
                  <a:pt x="322478" y="990934"/>
                </a:lnTo>
                <a:close/>
                <a:moveTo>
                  <a:pt x="302451" y="754114"/>
                </a:moveTo>
                <a:lnTo>
                  <a:pt x="302451" y="811206"/>
                </a:lnTo>
                <a:lnTo>
                  <a:pt x="134001" y="811206"/>
                </a:lnTo>
                <a:lnTo>
                  <a:pt x="134001" y="835092"/>
                </a:lnTo>
                <a:lnTo>
                  <a:pt x="302451" y="835092"/>
                </a:lnTo>
                <a:lnTo>
                  <a:pt x="302451" y="892184"/>
                </a:lnTo>
                <a:lnTo>
                  <a:pt x="322478" y="892184"/>
                </a:lnTo>
                <a:lnTo>
                  <a:pt x="322478" y="754114"/>
                </a:lnTo>
                <a:close/>
                <a:moveTo>
                  <a:pt x="134001" y="638509"/>
                </a:moveTo>
                <a:lnTo>
                  <a:pt x="134001" y="662394"/>
                </a:lnTo>
                <a:lnTo>
                  <a:pt x="322478" y="662394"/>
                </a:lnTo>
                <a:lnTo>
                  <a:pt x="322478" y="638509"/>
                </a:lnTo>
                <a:close/>
                <a:moveTo>
                  <a:pt x="302451" y="401689"/>
                </a:moveTo>
                <a:lnTo>
                  <a:pt x="302451" y="458781"/>
                </a:lnTo>
                <a:lnTo>
                  <a:pt x="134001" y="458781"/>
                </a:lnTo>
                <a:lnTo>
                  <a:pt x="134001" y="482667"/>
                </a:lnTo>
                <a:lnTo>
                  <a:pt x="302451" y="482667"/>
                </a:lnTo>
                <a:lnTo>
                  <a:pt x="302451" y="539759"/>
                </a:lnTo>
                <a:lnTo>
                  <a:pt x="322478" y="539759"/>
                </a:lnTo>
                <a:lnTo>
                  <a:pt x="322478" y="401689"/>
                </a:lnTo>
                <a:close/>
                <a:moveTo>
                  <a:pt x="78424" y="0"/>
                </a:moveTo>
                <a:lnTo>
                  <a:pt x="392111" y="0"/>
                </a:lnTo>
                <a:cubicBezTo>
                  <a:pt x="435423" y="0"/>
                  <a:pt x="470535" y="35112"/>
                  <a:pt x="470535" y="78424"/>
                </a:cubicBezTo>
                <a:lnTo>
                  <a:pt x="470535" y="2895281"/>
                </a:lnTo>
                <a:cubicBezTo>
                  <a:pt x="470535" y="2938593"/>
                  <a:pt x="435423" y="2973705"/>
                  <a:pt x="392111" y="2973705"/>
                </a:cubicBezTo>
                <a:lnTo>
                  <a:pt x="78424" y="2973705"/>
                </a:lnTo>
                <a:cubicBezTo>
                  <a:pt x="35112" y="2973705"/>
                  <a:pt x="0" y="2938593"/>
                  <a:pt x="0" y="2895281"/>
                </a:cubicBezTo>
                <a:lnTo>
                  <a:pt x="0" y="78424"/>
                </a:lnTo>
                <a:cubicBezTo>
                  <a:pt x="0" y="35112"/>
                  <a:pt x="35112" y="0"/>
                  <a:pt x="784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思源黑体 CN Regular" panose="020B0500000000000000" pitchFamily="34" charset="-122"/>
              <a:ea typeface="思源黑体 CN Regular" panose="020B0500000000000000" pitchFamily="34" charset="-122"/>
            </a:endParaRPr>
          </a:p>
        </p:txBody>
      </p:sp>
      <p:pic>
        <p:nvPicPr>
          <p:cNvPr id="49" name="图形 48" descr="分享"/>
          <p:cNvPicPr>
            <a:picLocks noChangeAspect="1"/>
          </p:cNvPicPr>
          <p:nvPr/>
        </p:nvPicPr>
        <p:blipFill>
          <a:blip r:embed="rId1" cstate="email">
            <a:extLst>
              <a:ext uri="{96DAC541-7B7A-43D3-8B79-37D633B846F1}">
                <asvg:svgBlip xmlns:asvg="http://schemas.microsoft.com/office/drawing/2016/SVG/main" r:embed="rId2"/>
              </a:ext>
            </a:extLst>
          </a:blip>
          <a:stretch>
            <a:fillRect/>
          </a:stretch>
        </p:blipFill>
        <p:spPr>
          <a:xfrm>
            <a:off x="1129030" y="1681480"/>
            <a:ext cx="3373755" cy="35674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圆角 45"/>
          <p:cNvSpPr/>
          <p:nvPr/>
        </p:nvSpPr>
        <p:spPr>
          <a:xfrm>
            <a:off x="819150" y="1612265"/>
            <a:ext cx="3800475" cy="3836670"/>
          </a:xfrm>
          <a:prstGeom prst="roundRect">
            <a:avLst/>
          </a:prstGeom>
          <a:solidFill>
            <a:srgbClr val="688E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ExtraLight" panose="020B0200000000000000" pitchFamily="34" charset="-122"/>
              <a:ea typeface="思源黑体 CN ExtraLight" panose="020B0200000000000000" pitchFamily="34" charset="-122"/>
            </a:endParaRPr>
          </a:p>
        </p:txBody>
      </p:sp>
      <p:grpSp>
        <p:nvGrpSpPr>
          <p:cNvPr id="26" name="组合 25"/>
          <p:cNvGrpSpPr/>
          <p:nvPr/>
        </p:nvGrpSpPr>
        <p:grpSpPr>
          <a:xfrm>
            <a:off x="1888307" y="533401"/>
            <a:ext cx="1709059" cy="506730"/>
            <a:chOff x="1589312" y="532694"/>
            <a:chExt cx="1709059" cy="506730"/>
          </a:xfrm>
        </p:grpSpPr>
        <p:sp>
          <p:nvSpPr>
            <p:cNvPr id="27" name="矩形 26"/>
            <p:cNvSpPr/>
            <p:nvPr/>
          </p:nvSpPr>
          <p:spPr>
            <a:xfrm>
              <a:off x="1589312" y="532694"/>
              <a:ext cx="1709059" cy="506730"/>
            </a:xfrm>
            <a:prstGeom prst="rect">
              <a:avLst/>
            </a:prstGeom>
          </p:spPr>
          <p:txBody>
            <a:bodyPr wrap="square">
              <a:spAutoFit/>
            </a:bodyPr>
            <a:lstStyle/>
            <a:p>
              <a:pPr>
                <a:lnSpc>
                  <a:spcPct val="150000"/>
                </a:lnSpc>
              </a:pPr>
              <a:r>
                <a:rPr lang="en-US" altLang="zh-CN" dirty="0">
                  <a:solidFill>
                    <a:srgbClr val="7CAFDE"/>
                  </a:solidFill>
                  <a:latin typeface="思源黑体 CN ExtraLight" panose="020B0200000000000000" pitchFamily="34" charset="-122"/>
                  <a:ea typeface="思源黑体 CN ExtraLight" panose="020B0200000000000000" pitchFamily="34" charset="-122"/>
                  <a:sym typeface="+mn-ea"/>
                </a:rPr>
                <a:t>设计思路总结</a:t>
              </a:r>
              <a:endParaRPr lang="en-US" altLang="zh-CN" dirty="0">
                <a:solidFill>
                  <a:srgbClr val="7CAFDE"/>
                </a:solidFill>
                <a:latin typeface="思源黑体 CN ExtraLight" panose="020B0200000000000000" pitchFamily="34" charset="-122"/>
                <a:ea typeface="思源黑体 CN ExtraLight" panose="020B0200000000000000" pitchFamily="34" charset="-122"/>
                <a:sym typeface="+mn-ea"/>
              </a:endParaRPr>
            </a:p>
          </p:txBody>
        </p:sp>
        <p:sp>
          <p:nvSpPr>
            <p:cNvPr id="28" name="矩形 27"/>
            <p:cNvSpPr/>
            <p:nvPr/>
          </p:nvSpPr>
          <p:spPr>
            <a:xfrm>
              <a:off x="1589312" y="639192"/>
              <a:ext cx="1709059" cy="400110"/>
            </a:xfrm>
            <a:prstGeom prst="rect">
              <a:avLst/>
            </a:prstGeom>
            <a:no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文本框 46"/>
          <p:cNvSpPr txBox="1"/>
          <p:nvPr/>
        </p:nvSpPr>
        <p:spPr>
          <a:xfrm>
            <a:off x="4995545" y="903605"/>
            <a:ext cx="5821045" cy="4771390"/>
          </a:xfrm>
          <a:prstGeom prst="rect">
            <a:avLst/>
          </a:prstGeom>
          <a:noFill/>
        </p:spPr>
        <p:txBody>
          <a:bodyPr wrap="square" rtlCol="0">
            <a:noAutofit/>
          </a:bodyPr>
          <a:lstStyle/>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    用户友好：提供了按钮和表格，用户可以通过简单的点击操作加载数据、生成报告和导出报告。</a:t>
            </a: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    多样化的数据可视化：通过直方图、柱状图和饼图展示不同维度的数据分析结果，帮助用户更好地理解数据。</a:t>
            </a: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    易于扩展：代码结构清晰，可以根据需要扩展更多的数据分析和可视化功能。</a:t>
            </a: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    这个设计旨在提供一个直观且功能强大的数据可视化工具，适用于各种业务数据的分析和报告生成。</a:t>
            </a:r>
            <a:endParaRPr lang="en-US" altLang="zh-CN" sz="2000" dirty="0">
              <a:latin typeface="思源黑体 CN ExtraLight" panose="020B0200000000000000" pitchFamily="34" charset="-122"/>
              <a:ea typeface="思源黑体 CN ExtraLight" panose="020B0200000000000000" pitchFamily="34" charset="-122"/>
            </a:endParaRPr>
          </a:p>
        </p:txBody>
      </p:sp>
      <p:sp>
        <p:nvSpPr>
          <p:cNvPr id="50" name="任意多边形: 形状 49"/>
          <p:cNvSpPr/>
          <p:nvPr/>
        </p:nvSpPr>
        <p:spPr>
          <a:xfrm>
            <a:off x="11234332" y="1817911"/>
            <a:ext cx="470535" cy="2973705"/>
          </a:xfrm>
          <a:custGeom>
            <a:avLst/>
            <a:gdLst/>
            <a:ahLst/>
            <a:cxnLst/>
            <a:rect l="l" t="t" r="r" b="b"/>
            <a:pathLst>
              <a:path w="470535" h="2973705">
                <a:moveTo>
                  <a:pt x="134001" y="2257759"/>
                </a:moveTo>
                <a:lnTo>
                  <a:pt x="134001" y="2369341"/>
                </a:lnTo>
                <a:lnTo>
                  <a:pt x="154286" y="2369341"/>
                </a:lnTo>
                <a:lnTo>
                  <a:pt x="154286" y="2281644"/>
                </a:lnTo>
                <a:lnTo>
                  <a:pt x="222984" y="2281644"/>
                </a:lnTo>
                <a:lnTo>
                  <a:pt x="222984" y="2353138"/>
                </a:lnTo>
                <a:lnTo>
                  <a:pt x="243268" y="2353138"/>
                </a:lnTo>
                <a:lnTo>
                  <a:pt x="243268" y="2281644"/>
                </a:lnTo>
                <a:lnTo>
                  <a:pt x="302451" y="2281644"/>
                </a:lnTo>
                <a:lnTo>
                  <a:pt x="302451" y="2366512"/>
                </a:lnTo>
                <a:lnTo>
                  <a:pt x="322478" y="2366512"/>
                </a:lnTo>
                <a:lnTo>
                  <a:pt x="322478" y="2257759"/>
                </a:lnTo>
                <a:close/>
                <a:moveTo>
                  <a:pt x="233238" y="2053044"/>
                </a:moveTo>
                <a:lnTo>
                  <a:pt x="303222" y="2053044"/>
                </a:lnTo>
                <a:lnTo>
                  <a:pt x="303222" y="2084689"/>
                </a:lnTo>
                <a:cubicBezTo>
                  <a:pt x="303378" y="2099542"/>
                  <a:pt x="300880" y="2110873"/>
                  <a:pt x="295729" y="2118683"/>
                </a:cubicBezTo>
                <a:cubicBezTo>
                  <a:pt x="290577" y="2126492"/>
                  <a:pt x="281840" y="2130427"/>
                  <a:pt x="269517" y="2130486"/>
                </a:cubicBezTo>
                <a:cubicBezTo>
                  <a:pt x="257311" y="2130427"/>
                  <a:pt x="248210" y="2126492"/>
                  <a:pt x="242212" y="2118683"/>
                </a:cubicBezTo>
                <a:cubicBezTo>
                  <a:pt x="236213" y="2110873"/>
                  <a:pt x="233222" y="2099542"/>
                  <a:pt x="233238" y="2084689"/>
                </a:cubicBezTo>
                <a:close/>
                <a:moveTo>
                  <a:pt x="134001" y="2029159"/>
                </a:moveTo>
                <a:lnTo>
                  <a:pt x="134001" y="2053044"/>
                </a:lnTo>
                <a:lnTo>
                  <a:pt x="213982" y="2053044"/>
                </a:lnTo>
                <a:lnTo>
                  <a:pt x="213982" y="2087005"/>
                </a:lnTo>
                <a:lnTo>
                  <a:pt x="134001" y="2132797"/>
                </a:lnTo>
                <a:lnTo>
                  <a:pt x="134001" y="2159771"/>
                </a:lnTo>
                <a:lnTo>
                  <a:pt x="216550" y="2111447"/>
                </a:lnTo>
                <a:cubicBezTo>
                  <a:pt x="219620" y="2124475"/>
                  <a:pt x="225551" y="2134801"/>
                  <a:pt x="234345" y="2142424"/>
                </a:cubicBezTo>
                <a:cubicBezTo>
                  <a:pt x="243138" y="2150047"/>
                  <a:pt x="254862" y="2153943"/>
                  <a:pt x="269517" y="2154114"/>
                </a:cubicBezTo>
                <a:cubicBezTo>
                  <a:pt x="288941" y="2153767"/>
                  <a:pt x="302687" y="2147589"/>
                  <a:pt x="310755" y="2135578"/>
                </a:cubicBezTo>
                <a:cubicBezTo>
                  <a:pt x="318823" y="2123568"/>
                  <a:pt x="322731" y="2107805"/>
                  <a:pt x="322478" y="2088291"/>
                </a:cubicBezTo>
                <a:lnTo>
                  <a:pt x="322478" y="2029159"/>
                </a:lnTo>
                <a:close/>
                <a:moveTo>
                  <a:pt x="134001" y="1819609"/>
                </a:moveTo>
                <a:lnTo>
                  <a:pt x="134001" y="1931191"/>
                </a:lnTo>
                <a:lnTo>
                  <a:pt x="154286" y="1931191"/>
                </a:lnTo>
                <a:lnTo>
                  <a:pt x="154286" y="1843494"/>
                </a:lnTo>
                <a:lnTo>
                  <a:pt x="222984" y="1843494"/>
                </a:lnTo>
                <a:lnTo>
                  <a:pt x="222984" y="1914989"/>
                </a:lnTo>
                <a:lnTo>
                  <a:pt x="243268" y="1914989"/>
                </a:lnTo>
                <a:lnTo>
                  <a:pt x="243268" y="1843494"/>
                </a:lnTo>
                <a:lnTo>
                  <a:pt x="302451" y="1843494"/>
                </a:lnTo>
                <a:lnTo>
                  <a:pt x="302451" y="1928362"/>
                </a:lnTo>
                <a:lnTo>
                  <a:pt x="322478" y="1928362"/>
                </a:lnTo>
                <a:lnTo>
                  <a:pt x="322478" y="1819609"/>
                </a:lnTo>
                <a:close/>
                <a:moveTo>
                  <a:pt x="134001" y="1581484"/>
                </a:moveTo>
                <a:lnTo>
                  <a:pt x="134001" y="1605369"/>
                </a:lnTo>
                <a:lnTo>
                  <a:pt x="222984" y="1605369"/>
                </a:lnTo>
                <a:lnTo>
                  <a:pt x="222984" y="1693355"/>
                </a:lnTo>
                <a:lnTo>
                  <a:pt x="134001" y="1693355"/>
                </a:lnTo>
                <a:lnTo>
                  <a:pt x="134001" y="1716983"/>
                </a:lnTo>
                <a:lnTo>
                  <a:pt x="322478" y="1716983"/>
                </a:lnTo>
                <a:lnTo>
                  <a:pt x="322478" y="1693355"/>
                </a:lnTo>
                <a:lnTo>
                  <a:pt x="243525" y="1693355"/>
                </a:lnTo>
                <a:lnTo>
                  <a:pt x="243525" y="1605369"/>
                </a:lnTo>
                <a:lnTo>
                  <a:pt x="322478" y="1605369"/>
                </a:lnTo>
                <a:lnTo>
                  <a:pt x="322478" y="1581484"/>
                </a:lnTo>
                <a:close/>
                <a:moveTo>
                  <a:pt x="134001" y="1181434"/>
                </a:moveTo>
                <a:lnTo>
                  <a:pt x="134001" y="1293016"/>
                </a:lnTo>
                <a:lnTo>
                  <a:pt x="154286" y="1293016"/>
                </a:lnTo>
                <a:lnTo>
                  <a:pt x="154286" y="1205319"/>
                </a:lnTo>
                <a:lnTo>
                  <a:pt x="222984" y="1205319"/>
                </a:lnTo>
                <a:lnTo>
                  <a:pt x="222984" y="1276814"/>
                </a:lnTo>
                <a:lnTo>
                  <a:pt x="243268" y="1276814"/>
                </a:lnTo>
                <a:lnTo>
                  <a:pt x="243268" y="1205319"/>
                </a:lnTo>
                <a:lnTo>
                  <a:pt x="302451" y="1205319"/>
                </a:lnTo>
                <a:lnTo>
                  <a:pt x="302451" y="1290187"/>
                </a:lnTo>
                <a:lnTo>
                  <a:pt x="322478" y="1290187"/>
                </a:lnTo>
                <a:lnTo>
                  <a:pt x="322478" y="1181434"/>
                </a:lnTo>
                <a:close/>
                <a:moveTo>
                  <a:pt x="134001" y="990934"/>
                </a:moveTo>
                <a:lnTo>
                  <a:pt x="134001" y="1097115"/>
                </a:lnTo>
                <a:lnTo>
                  <a:pt x="154286" y="1097115"/>
                </a:lnTo>
                <a:lnTo>
                  <a:pt x="154286" y="1014819"/>
                </a:lnTo>
                <a:lnTo>
                  <a:pt x="322478" y="1014819"/>
                </a:lnTo>
                <a:lnTo>
                  <a:pt x="322478" y="990934"/>
                </a:lnTo>
                <a:close/>
                <a:moveTo>
                  <a:pt x="302451" y="754114"/>
                </a:moveTo>
                <a:lnTo>
                  <a:pt x="302451" y="811206"/>
                </a:lnTo>
                <a:lnTo>
                  <a:pt x="134001" y="811206"/>
                </a:lnTo>
                <a:lnTo>
                  <a:pt x="134001" y="835092"/>
                </a:lnTo>
                <a:lnTo>
                  <a:pt x="302451" y="835092"/>
                </a:lnTo>
                <a:lnTo>
                  <a:pt x="302451" y="892184"/>
                </a:lnTo>
                <a:lnTo>
                  <a:pt x="322478" y="892184"/>
                </a:lnTo>
                <a:lnTo>
                  <a:pt x="322478" y="754114"/>
                </a:lnTo>
                <a:close/>
                <a:moveTo>
                  <a:pt x="134001" y="638509"/>
                </a:moveTo>
                <a:lnTo>
                  <a:pt x="134001" y="662394"/>
                </a:lnTo>
                <a:lnTo>
                  <a:pt x="322478" y="662394"/>
                </a:lnTo>
                <a:lnTo>
                  <a:pt x="322478" y="638509"/>
                </a:lnTo>
                <a:close/>
                <a:moveTo>
                  <a:pt x="302451" y="401689"/>
                </a:moveTo>
                <a:lnTo>
                  <a:pt x="302451" y="458781"/>
                </a:lnTo>
                <a:lnTo>
                  <a:pt x="134001" y="458781"/>
                </a:lnTo>
                <a:lnTo>
                  <a:pt x="134001" y="482667"/>
                </a:lnTo>
                <a:lnTo>
                  <a:pt x="302451" y="482667"/>
                </a:lnTo>
                <a:lnTo>
                  <a:pt x="302451" y="539759"/>
                </a:lnTo>
                <a:lnTo>
                  <a:pt x="322478" y="539759"/>
                </a:lnTo>
                <a:lnTo>
                  <a:pt x="322478" y="401689"/>
                </a:lnTo>
                <a:close/>
                <a:moveTo>
                  <a:pt x="78424" y="0"/>
                </a:moveTo>
                <a:lnTo>
                  <a:pt x="392111" y="0"/>
                </a:lnTo>
                <a:cubicBezTo>
                  <a:pt x="435423" y="0"/>
                  <a:pt x="470535" y="35112"/>
                  <a:pt x="470535" y="78424"/>
                </a:cubicBezTo>
                <a:lnTo>
                  <a:pt x="470535" y="2895281"/>
                </a:lnTo>
                <a:cubicBezTo>
                  <a:pt x="470535" y="2938593"/>
                  <a:pt x="435423" y="2973705"/>
                  <a:pt x="392111" y="2973705"/>
                </a:cubicBezTo>
                <a:lnTo>
                  <a:pt x="78424" y="2973705"/>
                </a:lnTo>
                <a:cubicBezTo>
                  <a:pt x="35112" y="2973705"/>
                  <a:pt x="0" y="2938593"/>
                  <a:pt x="0" y="2895281"/>
                </a:cubicBezTo>
                <a:lnTo>
                  <a:pt x="0" y="78424"/>
                </a:lnTo>
                <a:cubicBezTo>
                  <a:pt x="0" y="35112"/>
                  <a:pt x="35112" y="0"/>
                  <a:pt x="784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思源黑体 CN Regular" panose="020B0500000000000000" pitchFamily="34" charset="-122"/>
              <a:ea typeface="思源黑体 CN Regular" panose="020B0500000000000000" pitchFamily="34" charset="-122"/>
            </a:endParaRPr>
          </a:p>
        </p:txBody>
      </p:sp>
      <p:pic>
        <p:nvPicPr>
          <p:cNvPr id="49" name="图形 48" descr="分享"/>
          <p:cNvPicPr>
            <a:picLocks noChangeAspect="1"/>
          </p:cNvPicPr>
          <p:nvPr/>
        </p:nvPicPr>
        <p:blipFill>
          <a:blip r:embed="rId1" cstate="email"/>
          <a:stretch>
            <a:fillRect/>
          </a:stretch>
        </p:blipFill>
        <p:spPr>
          <a:xfrm>
            <a:off x="1129030" y="1681480"/>
            <a:ext cx="3373755" cy="35674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15143" y="1110343"/>
            <a:ext cx="9209314" cy="4637314"/>
          </a:xfrm>
          <a:prstGeom prst="rect">
            <a:avLst/>
          </a:prstGeom>
          <a:solidFill>
            <a:schemeClr val="bg1">
              <a:alpha val="92000"/>
            </a:schemeClr>
          </a:solid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flipH="1">
            <a:off x="2285999" y="2470885"/>
            <a:ext cx="2460172" cy="2215991"/>
          </a:xfrm>
          <a:prstGeom prst="rect">
            <a:avLst/>
          </a:prstGeom>
          <a:noFill/>
          <a:ln>
            <a:noFill/>
          </a:ln>
          <a:effectLst/>
          <a:extLst>
            <a:ext uri="{909E8E84-426E-40DD-AFC4-6F175D3DCCD1}">
              <a14:hiddenFill xmlns:a14="http://schemas.microsoft.com/office/drawing/2010/main">
                <a:solidFill>
                  <a:schemeClr val="tx1">
                    <a:lumMod val="75000"/>
                    <a:lumOff val="25000"/>
                  </a:schemeClr>
                </a:solidFill>
              </a14:hiddenFill>
            </a:ext>
          </a:extLst>
        </p:spPr>
        <p:txBody>
          <a:bodyPr wrap="square">
            <a:spAutoFit/>
          </a:bodyPr>
          <a:lstStyle/>
          <a:p>
            <a:pPr algn="dist"/>
            <a:r>
              <a:rPr lang="en-US" altLang="zh-CN" sz="13800" b="1" dirty="0">
                <a:solidFill>
                  <a:srgbClr val="7CAFDE"/>
                </a:solidFill>
                <a:latin typeface="HanWangGSolid06cut1" panose="02000500000000000000" pitchFamily="2" charset="-120"/>
                <a:ea typeface="HanWangGSolid06cut1" panose="02000500000000000000" pitchFamily="2" charset="-120"/>
              </a:rPr>
              <a:t>03</a:t>
            </a:r>
            <a:endParaRPr lang="en-US" altLang="zh-CN" sz="13800" b="1" dirty="0">
              <a:solidFill>
                <a:srgbClr val="7CAFDE"/>
              </a:solidFill>
              <a:latin typeface="HanWangGSolid06cut1" panose="02000500000000000000" pitchFamily="2" charset="-120"/>
              <a:ea typeface="HanWangGSolid06cut1" panose="02000500000000000000" pitchFamily="2" charset="-120"/>
            </a:endParaRPr>
          </a:p>
        </p:txBody>
      </p:sp>
      <p:sp>
        <p:nvSpPr>
          <p:cNvPr id="8" name="矩形 7"/>
          <p:cNvSpPr/>
          <p:nvPr/>
        </p:nvSpPr>
        <p:spPr>
          <a:xfrm>
            <a:off x="5073371" y="2905780"/>
            <a:ext cx="3831771" cy="521970"/>
          </a:xfrm>
          <a:prstGeom prst="rect">
            <a:avLst/>
          </a:prstGeom>
        </p:spPr>
        <p:txBody>
          <a:bodyPr wrap="square">
            <a:spAutoFit/>
          </a:bodyPr>
          <a:lstStyle/>
          <a:p>
            <a:pPr algn="dist"/>
            <a:r>
              <a:rPr lang="zh-CN" altLang="en-US" sz="2800" dirty="0">
                <a:solidFill>
                  <a:srgbClr val="7CAFDE"/>
                </a:solidFill>
                <a:latin typeface="思源黑体 CN Regular" panose="020B0500000000000000" pitchFamily="34" charset="-122"/>
                <a:ea typeface="思源黑体 CN Regular" panose="020B0500000000000000" pitchFamily="34" charset="-122"/>
              </a:rPr>
              <a:t>“</a:t>
            </a:r>
            <a:r>
              <a:rPr lang="zh-CN" altLang="en-US" sz="2800" dirty="0">
                <a:solidFill>
                  <a:srgbClr val="7CAFDE"/>
                </a:solidFill>
                <a:latin typeface="思源黑体 CN Regular" panose="020B0500000000000000" pitchFamily="34" charset="-122"/>
                <a:ea typeface="思源黑体 CN Regular" panose="020B0500000000000000" pitchFamily="34" charset="-122"/>
              </a:rPr>
              <a:t>代码展示”</a:t>
            </a:r>
            <a:endParaRPr lang="zh-CN" altLang="en-US" sz="2800" dirty="0">
              <a:solidFill>
                <a:srgbClr val="7CAFDE"/>
              </a:solidFill>
              <a:latin typeface="思源黑体 CN Regular" panose="020B0500000000000000" pitchFamily="34" charset="-122"/>
              <a:ea typeface="思源黑体 CN Regular" panose="020B0500000000000000" pitchFamily="34" charset="-122"/>
            </a:endParaRPr>
          </a:p>
        </p:txBody>
      </p:sp>
      <p:sp>
        <p:nvSpPr>
          <p:cNvPr id="9" name="文本框 8"/>
          <p:cNvSpPr txBox="1"/>
          <p:nvPr/>
        </p:nvSpPr>
        <p:spPr>
          <a:xfrm>
            <a:off x="5344884" y="3429000"/>
            <a:ext cx="3831773" cy="852805"/>
          </a:xfrm>
          <a:prstGeom prst="rect">
            <a:avLst/>
          </a:prstGeom>
          <a:noFill/>
        </p:spPr>
        <p:txBody>
          <a:bodyPr wrap="square" rtlCol="0">
            <a:spAutoFit/>
          </a:bodyPr>
          <a:lstStyle/>
          <a:p>
            <a:pPr>
              <a:lnSpc>
                <a:spcPct val="150000"/>
              </a:lnSpc>
            </a:pPr>
            <a:r>
              <a:rPr lang="en-US" altLang="zh-CN" sz="110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rPr>
              <a:t>This code is a MatLAB-based data visualization application designed to help users load and analyze business data from CSV or Excel files.</a:t>
            </a:r>
            <a:endParaRPr lang="en-US" altLang="zh-CN" sz="110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endParaRPr>
          </a:p>
        </p:txBody>
      </p:sp>
      <p:cxnSp>
        <p:nvCxnSpPr>
          <p:cNvPr id="10" name="直接连接符 9"/>
          <p:cNvCxnSpPr/>
          <p:nvPr/>
        </p:nvCxnSpPr>
        <p:spPr>
          <a:xfrm>
            <a:off x="4909771" y="2905780"/>
            <a:ext cx="0" cy="1351077"/>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800000" scaled="0"/>
            </a:gradFill>
          </a:ln>
        </p:spPr>
        <p:style>
          <a:lnRef idx="1">
            <a:schemeClr val="accent1"/>
          </a:lnRef>
          <a:fillRef idx="0">
            <a:schemeClr val="accent1"/>
          </a:fillRef>
          <a:effectRef idx="0">
            <a:schemeClr val="accent1"/>
          </a:effectRef>
          <a:fontRef idx="minor">
            <a:schemeClr val="tx1"/>
          </a:fontRef>
        </p:style>
      </p:cxnSp>
      <p:pic>
        <p:nvPicPr>
          <p:cNvPr id="12" name="图片 11" descr="图片包含 就坐&#10;&#10;自动生成的说明"/>
          <p:cNvPicPr>
            <a:picLocks noChangeAspect="1"/>
          </p:cNvPicPr>
          <p:nvPr/>
        </p:nvPicPr>
        <p:blipFill>
          <a:blip r:embed="rId1" cstate="screen"/>
          <a:stretch>
            <a:fillRect/>
          </a:stretch>
        </p:blipFill>
        <p:spPr>
          <a:xfrm flipH="1">
            <a:off x="969413" y="2740353"/>
            <a:ext cx="2633172" cy="247691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502227" y="511629"/>
            <a:ext cx="1709059" cy="400110"/>
            <a:chOff x="1589312" y="510922"/>
            <a:chExt cx="1709059" cy="400110"/>
          </a:xfrm>
        </p:grpSpPr>
        <p:sp>
          <p:nvSpPr>
            <p:cNvPr id="27" name="矩形 26"/>
            <p:cNvSpPr/>
            <p:nvPr/>
          </p:nvSpPr>
          <p:spPr>
            <a:xfrm>
              <a:off x="1589312" y="532694"/>
              <a:ext cx="1709059" cy="368300"/>
            </a:xfrm>
            <a:prstGeom prst="rect">
              <a:avLst/>
            </a:prstGeom>
          </p:spPr>
          <p:txBody>
            <a:bodyPr wrap="square">
              <a:spAutoFit/>
            </a:bodyPr>
            <a:lstStyle/>
            <a:p>
              <a:pPr algn="dist"/>
              <a:r>
                <a:rPr lang="zh-CN" altLang="en-US" dirty="0">
                  <a:solidFill>
                    <a:srgbClr val="7CAFDE"/>
                  </a:solidFill>
                  <a:latin typeface="思源黑体 CN Regular" panose="020B0500000000000000" pitchFamily="34" charset="-122"/>
                  <a:ea typeface="思源黑体 CN Regular" panose="020B0500000000000000" pitchFamily="34" charset="-122"/>
                </a:rPr>
                <a:t>代码展示</a:t>
              </a:r>
              <a:endParaRPr lang="zh-CN" altLang="en-US" dirty="0">
                <a:solidFill>
                  <a:srgbClr val="7CAFDE"/>
                </a:solidFill>
                <a:latin typeface="思源黑体 CN Regular" panose="020B0500000000000000" pitchFamily="34" charset="-122"/>
                <a:ea typeface="思源黑体 CN Regular" panose="020B0500000000000000" pitchFamily="34" charset="-122"/>
              </a:endParaRPr>
            </a:p>
          </p:txBody>
        </p:sp>
        <p:sp>
          <p:nvSpPr>
            <p:cNvPr id="28" name="矩形 27"/>
            <p:cNvSpPr/>
            <p:nvPr/>
          </p:nvSpPr>
          <p:spPr>
            <a:xfrm>
              <a:off x="1589312" y="510922"/>
              <a:ext cx="1709059" cy="400110"/>
            </a:xfrm>
            <a:prstGeom prst="rect">
              <a:avLst/>
            </a:prstGeom>
            <a:no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custDataLst>
              <p:tags r:id="rId1"/>
            </p:custDataLst>
          </p:nvPr>
        </p:nvSpPr>
        <p:spPr>
          <a:xfrm>
            <a:off x="990600" y="1348105"/>
            <a:ext cx="9820275" cy="4519295"/>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custDataLst>
              <p:tags r:id="rId2"/>
            </p:custDataLst>
          </p:nvPr>
        </p:nvSpPr>
        <p:spPr>
          <a:xfrm>
            <a:off x="1052830" y="1348105"/>
            <a:ext cx="9660890" cy="11691620"/>
          </a:xfrm>
          <a:prstGeom prst="rect">
            <a:avLst/>
          </a:prstGeom>
          <a:noFill/>
        </p:spPr>
        <p:txBody>
          <a:bodyPr wrap="square" rtlCol="0">
            <a:noAutofit/>
          </a:bodyPr>
          <a:lstStyle/>
          <a:p>
            <a:pPr>
              <a:lnSpc>
                <a:spcPct val="150000"/>
              </a:lnSpc>
            </a:pPr>
            <a:r>
              <a:rPr lang="en-US" altLang="zh-CN" sz="900">
                <a:ea typeface="思源黑体 CN ExtraLight" panose="020B0200000000000000" pitchFamily="34" charset="-122"/>
                <a:cs typeface="+mn-lt"/>
              </a:rPr>
              <a:t>classdef EnhancedDataVisualizationApp &lt; matlab.apps.AppBase</a:t>
            </a:r>
            <a:endParaRPr lang="en-US" altLang="zh-CN" sz="900">
              <a:ea typeface="思源黑体 CN ExtraLight" panose="020B0200000000000000" pitchFamily="34" charset="-122"/>
              <a:cs typeface="+mn-lt"/>
            </a:endParaRPr>
          </a:p>
          <a:p>
            <a:pPr>
              <a:lnSpc>
                <a:spcPct val="150000"/>
              </a:lnSpc>
            </a:pP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rPr>
              <a:t>    % 对应应用组件的属性</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rPr>
              <a:t>    properties (Access = public)</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rPr>
              <a:t>        UIFigure            matlab.ui.Figure           % 主界面窗口</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rPr>
              <a:t>        LoadDataButton      matlab.ui.control.Button   % 加载数据按钮</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rPr>
              <a:t>        GenerateReportButton matlab.ui.control.Button  % 生成报告按钮</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rPr>
              <a:t>        ExportReportButton  matlab.ui.control.Button   % 导出报告按钮</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rPr>
              <a:t>        DataTable           matlab.ui.control.Table    % 数据表格</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rPr>
              <a:t>        UIAxes1             matlab.ui.control.UIAxes   % 第一个图表区域</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rPr>
              <a:t>        UIAxes2             matlab.ui.control.UIAxes   % 第二个图表区域</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rPr>
              <a:t>        UIAxes3             matlab.ui.control.UIAxes   % 第三个图表区域</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rPr>
              <a:t>    end</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rPr>
              <a:t>    </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rPr>
              <a:t>    properties (Access = private)</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rPr>
              <a:t>        Data % 表格数据</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rPr>
              <a:t>    end</a:t>
            </a:r>
            <a:endParaRPr lang="en-US" altLang="zh-CN" sz="900">
              <a:ea typeface="思源黑体 CN ExtraLight" panose="020B0200000000000000" pitchFamily="34" charset="-122"/>
              <a:cs typeface="+mn-lt"/>
            </a:endParaRPr>
          </a:p>
          <a:p>
            <a:pPr>
              <a:lnSpc>
                <a:spcPct val="150000"/>
              </a:lnSpc>
            </a:pP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rPr>
              <a:t>    % 处理组件事件的回调函数</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rPr>
              <a:t>    methods (Access = private)</a:t>
            </a:r>
            <a:endParaRPr lang="en-US" altLang="zh-CN" sz="900">
              <a:ea typeface="思源黑体 CN ExtraLight" panose="020B0200000000000000" pitchFamily="34" charset="-122"/>
              <a:cs typeface="+mn-lt"/>
            </a:endParaRPr>
          </a:p>
          <a:p>
            <a:pPr>
              <a:lnSpc>
                <a:spcPct val="150000"/>
              </a:lnSpc>
            </a:pPr>
            <a:endParaRPr lang="en-US" altLang="zh-CN" sz="900">
              <a:latin typeface="思源黑体 CN ExtraLight" panose="020B0200000000000000" pitchFamily="34" charset="-122"/>
              <a:ea typeface="思源黑体 CN ExtraLight" panose="020B0200000000000000" pitchFamily="34" charset="-122"/>
            </a:endParaRPr>
          </a:p>
          <a:p>
            <a:pPr>
              <a:lnSpc>
                <a:spcPct val="150000"/>
              </a:lnSpc>
            </a:pPr>
            <a:endParaRPr lang="en-US" altLang="zh-CN" sz="900">
              <a:latin typeface="思源黑体 CN ExtraLight" panose="020B0200000000000000" pitchFamily="34" charset="-122"/>
              <a:ea typeface="思源黑体 CN ExtraLight" panose="020B0200000000000000" pitchFamily="34" charset="-122"/>
            </a:endParaRPr>
          </a:p>
        </p:txBody>
      </p:sp>
      <p:sp>
        <p:nvSpPr>
          <p:cNvPr id="6" name="文本框 5"/>
          <p:cNvSpPr txBox="1"/>
          <p:nvPr/>
        </p:nvSpPr>
        <p:spPr>
          <a:xfrm>
            <a:off x="5624195" y="1471845"/>
            <a:ext cx="4064000" cy="4384675"/>
          </a:xfrm>
          <a:prstGeom prst="rect">
            <a:avLst/>
          </a:prstGeom>
        </p:spPr>
        <p:txBody>
          <a:bodyPr>
            <a:spAutoFit/>
            <a:extLst>
              <a:ext uri="{4A0BC546-FE56-4ADE-93B0-CB8AF2F6F144}">
                <wpsdc:textFrameExt xmlns:wpsdc="http://www.wps.cn/officeDocument/2022/drawingmlCustomData" type="text"/>
              </a:ext>
            </a:extLst>
          </a:bodyPr>
          <a:p>
            <a:pPr>
              <a:lnSpc>
                <a:spcPct val="150000"/>
              </a:lnSpc>
            </a:pPr>
            <a:r>
              <a:rPr lang="en-US" altLang="zh-CN" sz="900">
                <a:ea typeface="思源黑体 CN ExtraLight" panose="020B0200000000000000" pitchFamily="34" charset="-122"/>
                <a:cs typeface="+mn-lt"/>
                <a:sym typeface="+mn-ea"/>
              </a:rPr>
              <a:t> % 按钮按下函数：LoadDataButton</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function LoadDataButtonPushed(app, event)</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[file, path] = uigetfile({'*.csv'; '*.xlsx'}, 'Select Data File'); % 打开文件选择对话框</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if isequal(file, 0)</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return;</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end</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filePath = fullfile(path, file); % 获取文件路径</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 ~, ext] = fileparts(filePath);</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if strcmp(ext, '.csv')</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app.Data = readtable(filePath, 'VariableNamingRule', 'preserve'); % 读取CSV文件</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elseif strcmp(ext, '.xlsx')</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app.Data = readtable(filePath, 'Sheet', 1, 'VariableNamingRule', 'preserve'); % 读取Excel文件</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end</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 确保列名是有效的MATLAB变量名</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app.Data.Properties.VariableNames = matlab.lang.makeValidName(app.Data.Properties.VariableNames);</a:t>
            </a:r>
            <a:endParaRPr lang="en-US" altLang="zh-CN" sz="900">
              <a:ea typeface="思源黑体 CN ExtraLight" panose="020B0200000000000000" pitchFamily="34" charset="-122"/>
              <a:cs typeface="+mn-lt"/>
            </a:endParaRPr>
          </a:p>
          <a:p>
            <a:pPr algn="l"/>
            <a:endParaRPr lang="zh-CN" altLang="en-US" sz="900">
              <a:ea typeface="微软雅黑" panose="020B0503020204020204" charset="-122"/>
              <a:cs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502227" y="511629"/>
            <a:ext cx="1709059" cy="400110"/>
            <a:chOff x="1589312" y="510922"/>
            <a:chExt cx="1709059" cy="400110"/>
          </a:xfrm>
        </p:grpSpPr>
        <p:sp>
          <p:nvSpPr>
            <p:cNvPr id="27" name="矩形 26"/>
            <p:cNvSpPr/>
            <p:nvPr/>
          </p:nvSpPr>
          <p:spPr>
            <a:xfrm>
              <a:off x="1589312" y="532694"/>
              <a:ext cx="1709059" cy="368300"/>
            </a:xfrm>
            <a:prstGeom prst="rect">
              <a:avLst/>
            </a:prstGeom>
          </p:spPr>
          <p:txBody>
            <a:bodyPr wrap="square">
              <a:spAutoFit/>
            </a:bodyPr>
            <a:lstStyle/>
            <a:p>
              <a:pPr algn="dist"/>
              <a:r>
                <a:rPr lang="zh-CN" altLang="en-US" dirty="0">
                  <a:solidFill>
                    <a:srgbClr val="7CAFDE"/>
                  </a:solidFill>
                  <a:latin typeface="思源黑体 CN Regular" panose="020B0500000000000000" pitchFamily="34" charset="-122"/>
                  <a:ea typeface="思源黑体 CN Regular" panose="020B0500000000000000" pitchFamily="34" charset="-122"/>
                </a:rPr>
                <a:t>代码展示</a:t>
              </a:r>
              <a:endParaRPr lang="zh-CN" altLang="en-US" dirty="0">
                <a:solidFill>
                  <a:srgbClr val="7CAFDE"/>
                </a:solidFill>
                <a:latin typeface="思源黑体 CN Regular" panose="020B0500000000000000" pitchFamily="34" charset="-122"/>
                <a:ea typeface="思源黑体 CN Regular" panose="020B0500000000000000" pitchFamily="34" charset="-122"/>
              </a:endParaRPr>
            </a:p>
          </p:txBody>
        </p:sp>
        <p:sp>
          <p:nvSpPr>
            <p:cNvPr id="28" name="矩形 27"/>
            <p:cNvSpPr/>
            <p:nvPr/>
          </p:nvSpPr>
          <p:spPr>
            <a:xfrm>
              <a:off x="1589312" y="510922"/>
              <a:ext cx="1709059" cy="400110"/>
            </a:xfrm>
            <a:prstGeom prst="rect">
              <a:avLst/>
            </a:prstGeom>
            <a:no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custDataLst>
              <p:tags r:id="rId1"/>
            </p:custDataLst>
          </p:nvPr>
        </p:nvSpPr>
        <p:spPr>
          <a:xfrm>
            <a:off x="990600" y="1348105"/>
            <a:ext cx="9820275" cy="4519295"/>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custDataLst>
              <p:tags r:id="rId2"/>
            </p:custDataLst>
          </p:nvPr>
        </p:nvSpPr>
        <p:spPr>
          <a:xfrm>
            <a:off x="1052830" y="1348105"/>
            <a:ext cx="4570730" cy="4394835"/>
          </a:xfrm>
          <a:prstGeom prst="rect">
            <a:avLst/>
          </a:prstGeom>
          <a:noFill/>
        </p:spPr>
        <p:txBody>
          <a:bodyPr wrap="square" rtlCol="0">
            <a:noAutofit/>
          </a:bodyPr>
          <a:lstStyle/>
          <a:p>
            <a:pPr>
              <a:lnSpc>
                <a:spcPct val="150000"/>
              </a:lnSpc>
            </a:pPr>
            <a:r>
              <a:rPr lang="en-US" altLang="zh-CN" sz="900">
                <a:ea typeface="思源黑体 CN ExtraLight" panose="020B0200000000000000" pitchFamily="34" charset="-122"/>
                <a:cs typeface="+mn-lt"/>
                <a:sym typeface="+mn-ea"/>
              </a:rPr>
              <a:t>            % 统一重命名列名</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app.Data.Properties.VariableNames = {'TradeDate', 'SettlementDate', 'Account', 'Code', 'Direction', 'Price', 'Quantity', 'Fee1', 'Fee2'};</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 在表格中显示数据</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app.DataTable.Data = app.Data;</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 显示加载成功消息</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uialert(app.UIFigure, '数据加载成功', '成功');</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end</a:t>
            </a:r>
            <a:endParaRPr lang="en-US" altLang="zh-CN" sz="900">
              <a:ea typeface="思源黑体 CN ExtraLight" panose="020B0200000000000000" pitchFamily="34" charset="-122"/>
              <a:cs typeface="+mn-lt"/>
            </a:endParaRPr>
          </a:p>
          <a:p>
            <a:pPr>
              <a:lnSpc>
                <a:spcPct val="150000"/>
              </a:lnSpc>
            </a:pP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 按钮按下函数：GenerateReportButton</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function GenerateReportButtonPushed(app, event)</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if isempty(app.Data)</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uialert(app.UIFigure, '请先加载数据', '错误'); % 提示先加载数据</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return;</a:t>
            </a:r>
            <a:endParaRPr lang="en-US" altLang="zh-CN" sz="900">
              <a:ea typeface="思源黑体 CN ExtraLight" panose="020B0200000000000000" pitchFamily="34" charset="-122"/>
              <a:cs typeface="+mn-lt"/>
            </a:endParaRPr>
          </a:p>
          <a:p>
            <a:pPr>
              <a:lnSpc>
                <a:spcPct val="150000"/>
              </a:lnSpc>
            </a:pPr>
            <a:r>
              <a:rPr lang="en-US" altLang="zh-CN" sz="900">
                <a:ea typeface="思源黑体 CN ExtraLight" panose="020B0200000000000000" pitchFamily="34" charset="-122"/>
                <a:cs typeface="+mn-lt"/>
                <a:sym typeface="+mn-ea"/>
              </a:rPr>
              <a:t>            end</a:t>
            </a:r>
            <a:endParaRPr lang="en-US" altLang="zh-CN" sz="900">
              <a:ea typeface="思源黑体 CN ExtraLight" panose="020B0200000000000000" pitchFamily="34" charset="-122"/>
              <a:cs typeface="+mn-lt"/>
              <a:sym typeface="+mn-ea"/>
            </a:endParaRPr>
          </a:p>
          <a:p>
            <a:pPr>
              <a:lnSpc>
                <a:spcPct val="150000"/>
              </a:lnSpc>
            </a:pPr>
            <a:endParaRPr lang="en-US" altLang="zh-CN" sz="900">
              <a:ea typeface="思源黑体 CN ExtraLight" panose="020B0200000000000000" pitchFamily="34" charset="-122"/>
              <a:cs typeface="+mn-lt"/>
              <a:sym typeface="+mn-ea"/>
            </a:endParaRPr>
          </a:p>
          <a:p>
            <a:pPr algn="l"/>
            <a:r>
              <a:rPr lang="en-US" altLang="zh-CN" sz="900">
                <a:latin typeface="Arial" panose="020B0604020202020204" pitchFamily="34" charset="0"/>
                <a:ea typeface="微软雅黑" panose="020B0503020204020204" charset="-122"/>
                <a:sym typeface="+mn-ea"/>
              </a:rPr>
              <a:t>            % 数据可视化示例</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sym typeface="+mn-ea"/>
              </a:rPr>
              <a:t>            % 价格分布的直方图</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sym typeface="+mn-ea"/>
              </a:rPr>
              <a:t>            histogram(app.UIAxes1, app.Data.Price);</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sym typeface="+mn-ea"/>
              </a:rPr>
              <a:t>            title(app.UIAxes1, '价格分布');</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sym typeface="+mn-ea"/>
              </a:rPr>
              <a:t>            xlabel(app.UIAxes1, '价格');</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sym typeface="+mn-ea"/>
              </a:rPr>
              <a:t>            ylabel(app.UIAxes1, '频次');</a:t>
            </a:r>
            <a:endParaRPr lang="en-US" altLang="zh-CN" sz="900">
              <a:latin typeface="Arial" panose="020B0604020202020204" pitchFamily="34" charset="0"/>
              <a:ea typeface="微软雅黑" panose="020B0503020204020204" charset="-122"/>
            </a:endParaRPr>
          </a:p>
          <a:p>
            <a:pPr>
              <a:lnSpc>
                <a:spcPct val="150000"/>
              </a:lnSpc>
            </a:pPr>
            <a:endParaRPr lang="en-US" altLang="zh-CN" sz="900">
              <a:ea typeface="思源黑体 CN ExtraLight" panose="020B0200000000000000" pitchFamily="34" charset="-122"/>
              <a:cs typeface="+mn-lt"/>
            </a:endParaRPr>
          </a:p>
          <a:p>
            <a:pPr>
              <a:lnSpc>
                <a:spcPct val="150000"/>
              </a:lnSpc>
            </a:pPr>
            <a:endParaRPr lang="en-US" altLang="zh-CN" sz="900">
              <a:ea typeface="思源黑体 CN ExtraLight" panose="020B0200000000000000" pitchFamily="34" charset="-122"/>
              <a:cs typeface="+mn-lt"/>
            </a:endParaRPr>
          </a:p>
        </p:txBody>
      </p:sp>
      <p:sp>
        <p:nvSpPr>
          <p:cNvPr id="6" name="文本框 5"/>
          <p:cNvSpPr txBox="1"/>
          <p:nvPr/>
        </p:nvSpPr>
        <p:spPr>
          <a:xfrm>
            <a:off x="5623560" y="1348105"/>
            <a:ext cx="5109845" cy="4271010"/>
          </a:xfrm>
          <a:prstGeom prst="rect">
            <a:avLst/>
          </a:prstGeom>
        </p:spPr>
        <p:txBody>
          <a:bodyPr>
            <a:noAutofit/>
            <a:extLst>
              <a:ext uri="{4A0BC546-FE56-4ADE-93B0-CB8AF2F6F144}">
                <wpsdc:textFrameExt xmlns:wpsdc="http://www.wps.cn/officeDocument/2022/drawingmlCustomData" type="text"/>
              </a:ext>
            </a:extLst>
          </a:bodyPr>
          <a:p>
            <a:pPr algn="l"/>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 方向分布的柱状图</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directionCounts = groupcounts(app.Data.Direction);</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bar(app.UIAxes2, directionCounts);</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title(app.UIAxes2, '方向分布');</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xlabel(app.UIAxes2, '方向');</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ylabel(app.UIAxes2, '数量');</a:t>
            </a:r>
            <a:endParaRPr lang="en-US" altLang="zh-CN" sz="900">
              <a:latin typeface="Arial" panose="020B0604020202020204" pitchFamily="34" charset="0"/>
              <a:ea typeface="微软雅黑" panose="020B0503020204020204" charset="-122"/>
            </a:endParaRPr>
          </a:p>
          <a:p>
            <a:pPr algn="l"/>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 代码类型的饼图</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[codeTypes, ~, idx] = unique(app.Data.Code);</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codeCounts = accumarray(idx, 1);</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pie(app.UIAxes3, codeCounts);</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title(app.UIAxes3, '代码类型饼状图');</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end</a:t>
            </a:r>
            <a:endParaRPr lang="en-US" altLang="zh-CN" sz="900">
              <a:latin typeface="Arial" panose="020B0604020202020204" pitchFamily="34" charset="0"/>
              <a:ea typeface="微软雅黑" panose="020B0503020204020204" charset="-122"/>
            </a:endParaRPr>
          </a:p>
          <a:p>
            <a:pPr algn="l"/>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 按钮按下函数：ExportReportButton</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function ExportReportButtonPushed(app, event)</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if isempty(app.Data)</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uialert(app.UIFigure, '请先加载数据', '错误'); % 提示先加载数据</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return;</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end</a:t>
            </a:r>
            <a:endParaRPr lang="en-US" altLang="zh-CN" sz="900">
              <a:latin typeface="Arial" panose="020B0604020202020204" pitchFamily="34" charset="0"/>
              <a:ea typeface="微软雅黑" panose="020B0503020204020204" charset="-122"/>
            </a:endParaRPr>
          </a:p>
          <a:p>
            <a:pPr algn="l"/>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 创建新的图窗用于导出</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fig = figure('Visible', 'off');</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t = tiledlayout(fig, 2, 2);</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 价格分布的直方图</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nexttile(t);</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histogram(app.Data.Price);</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title('价格分布直方图');</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xlabel('价格');</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ylabel('频次');</a:t>
            </a:r>
            <a:endParaRPr lang="en-US" altLang="zh-CN" sz="900">
              <a:latin typeface="Arial" panose="020B0604020202020204" pitchFamily="34" charset="0"/>
              <a:ea typeface="微软雅黑" panose="020B0503020204020204" charset="-122"/>
            </a:endParaRPr>
          </a:p>
          <a:p>
            <a:pPr algn="l"/>
            <a:r>
              <a:rPr lang="en-US" altLang="zh-CN" sz="900">
                <a:latin typeface="Arial" panose="020B0604020202020204" pitchFamily="34" charset="0"/>
                <a:ea typeface="微软雅黑" panose="020B0503020204020204" charset="-122"/>
              </a:rPr>
              <a:t>            </a:t>
            </a:r>
            <a:endParaRPr lang="en-US" altLang="zh-CN" sz="900">
              <a:latin typeface="Arial" panose="020B0604020202020204" pitchFamily="34" charset="0"/>
              <a:ea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502227" y="511629"/>
            <a:ext cx="1709059" cy="400110"/>
            <a:chOff x="1589312" y="510922"/>
            <a:chExt cx="1709059" cy="400110"/>
          </a:xfrm>
        </p:grpSpPr>
        <p:sp>
          <p:nvSpPr>
            <p:cNvPr id="27" name="矩形 26"/>
            <p:cNvSpPr/>
            <p:nvPr/>
          </p:nvSpPr>
          <p:spPr>
            <a:xfrm>
              <a:off x="1589312" y="532694"/>
              <a:ext cx="1709059" cy="368300"/>
            </a:xfrm>
            <a:prstGeom prst="rect">
              <a:avLst/>
            </a:prstGeom>
          </p:spPr>
          <p:txBody>
            <a:bodyPr wrap="square">
              <a:spAutoFit/>
            </a:bodyPr>
            <a:lstStyle/>
            <a:p>
              <a:pPr algn="dist"/>
              <a:r>
                <a:rPr lang="zh-CN" altLang="en-US" dirty="0">
                  <a:solidFill>
                    <a:srgbClr val="7CAFDE"/>
                  </a:solidFill>
                  <a:latin typeface="思源黑体 CN Regular" panose="020B0500000000000000" pitchFamily="34" charset="-122"/>
                  <a:ea typeface="思源黑体 CN Regular" panose="020B0500000000000000" pitchFamily="34" charset="-122"/>
                </a:rPr>
                <a:t>代码展示</a:t>
              </a:r>
              <a:endParaRPr lang="zh-CN" altLang="en-US" dirty="0">
                <a:solidFill>
                  <a:srgbClr val="7CAFDE"/>
                </a:solidFill>
                <a:latin typeface="思源黑体 CN Regular" panose="020B0500000000000000" pitchFamily="34" charset="-122"/>
                <a:ea typeface="思源黑体 CN Regular" panose="020B0500000000000000" pitchFamily="34" charset="-122"/>
              </a:endParaRPr>
            </a:p>
          </p:txBody>
        </p:sp>
        <p:sp>
          <p:nvSpPr>
            <p:cNvPr id="28" name="矩形 27"/>
            <p:cNvSpPr/>
            <p:nvPr/>
          </p:nvSpPr>
          <p:spPr>
            <a:xfrm>
              <a:off x="1589312" y="510922"/>
              <a:ext cx="1709059" cy="400110"/>
            </a:xfrm>
            <a:prstGeom prst="rect">
              <a:avLst/>
            </a:prstGeom>
            <a:no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custDataLst>
              <p:tags r:id="rId1"/>
            </p:custDataLst>
          </p:nvPr>
        </p:nvSpPr>
        <p:spPr>
          <a:xfrm>
            <a:off x="990600" y="1348105"/>
            <a:ext cx="9820275" cy="4519295"/>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custDataLst>
              <p:tags r:id="rId2"/>
            </p:custDataLst>
          </p:nvPr>
        </p:nvSpPr>
        <p:spPr>
          <a:xfrm>
            <a:off x="1052830" y="1348105"/>
            <a:ext cx="4570730" cy="4394835"/>
          </a:xfrm>
          <a:prstGeom prst="rect">
            <a:avLst/>
          </a:prstGeom>
          <a:noFill/>
        </p:spPr>
        <p:txBody>
          <a:bodyPr wrap="square" rtlCol="0">
            <a:noAutofit/>
          </a:bodyPr>
          <a:lstStyle/>
          <a:p>
            <a:pPr>
              <a:lnSpc>
                <a:spcPct val="150000"/>
              </a:lnSpc>
            </a:pPr>
            <a:r>
              <a:rPr lang="en-US" altLang="zh-CN" sz="900">
                <a:ea typeface="思源黑体 CN ExtraLight" panose="020B0200000000000000" pitchFamily="34" charset="-122"/>
                <a:cs typeface="+mn-lt"/>
                <a:sym typeface="+mn-ea"/>
              </a:rPr>
              <a:t>            % 方向分布的柱状图</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nexttile(t);</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directionCounts = groupcounts(app.Data.Direction);</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bar(directionCounts);</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title('方向分布柱状图');</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xlabel('方向');</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ylabel('数量');</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 代码类型的饼图</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nexttile(t);</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[codeTypes, ~, idx] = unique(app.Data.Code);</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codeCounts = accumarray(idx, 1);</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pie(codeCounts);</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title('代码类型饼状图');</a:t>
            </a:r>
            <a:endParaRPr lang="en-US" altLang="zh-CN" sz="900">
              <a:ea typeface="思源黑体 CN ExtraLight" panose="020B0200000000000000" pitchFamily="34" charset="-122"/>
              <a:cs typeface="+mn-lt"/>
              <a:sym typeface="+mn-ea"/>
            </a:endParaRPr>
          </a:p>
          <a:p>
            <a:pPr>
              <a:lnSpc>
                <a:spcPct val="150000"/>
              </a:lnSpc>
            </a:pPr>
            <a:endParaRPr lang="en-US" altLang="zh-CN" sz="900">
              <a:ea typeface="思源黑体 CN ExtraLight" panose="020B0200000000000000" pitchFamily="34" charset="-122"/>
              <a:cs typeface="+mn-lt"/>
              <a:sym typeface="+mn-ea"/>
            </a:endParaRPr>
          </a:p>
          <a:p>
            <a:pPr>
              <a:lnSpc>
                <a:spcPct val="150000"/>
              </a:lnSpc>
            </a:pPr>
            <a:endParaRPr lang="en-US" altLang="zh-CN" sz="900">
              <a:ea typeface="思源黑体 CN ExtraLight" panose="020B0200000000000000" pitchFamily="34" charset="-122"/>
              <a:cs typeface="+mn-lt"/>
            </a:endParaRPr>
          </a:p>
        </p:txBody>
      </p:sp>
      <p:sp>
        <p:nvSpPr>
          <p:cNvPr id="6" name="文本框 5"/>
          <p:cNvSpPr txBox="1"/>
          <p:nvPr/>
        </p:nvSpPr>
        <p:spPr>
          <a:xfrm>
            <a:off x="5623560" y="1348105"/>
            <a:ext cx="5109845" cy="4271010"/>
          </a:xfrm>
          <a:prstGeom prst="rect">
            <a:avLst/>
          </a:prstGeom>
        </p:spPr>
        <p:txBody>
          <a:bodyPr>
            <a:noAutofit/>
            <a:extLst>
              <a:ext uri="{4A0BC546-FE56-4ADE-93B0-CB8AF2F6F144}">
                <wpsdc:textFrameExt xmlns:wpsdc="http://www.wps.cn/officeDocument/2022/drawingmlCustomData" type="text"/>
              </a:ext>
            </a:extLst>
          </a:bodyPr>
          <a:p>
            <a:pPr>
              <a:lnSpc>
                <a:spcPct val="150000"/>
              </a:lnSpc>
            </a:pPr>
            <a:r>
              <a:rPr lang="en-US" altLang="zh-CN" sz="900">
                <a:ea typeface="思源黑体 CN ExtraLight" panose="020B0200000000000000" pitchFamily="34" charset="-122"/>
                <a:cs typeface="+mn-lt"/>
                <a:sym typeface="+mn-ea"/>
              </a:rPr>
              <a:t>            % 添加文本摘要</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nexttile(t);</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axis off; % 关闭坐标轴</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summaryText = sprintf('Total Trades: %d\nTotal Quantity: %d\nTotal Fee1: %.2f\nTotal Fee2: %.2f', ...</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height(app.Data), sum(app.Data.Quantity), sum(app.Data.Fee1), sum(app.Data.Fee2));</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text(0.5, 0.5, summaryText, 'HorizontalAlignment', 'center', 'VerticalAlignment', 'middle');</a:t>
            </a:r>
            <a:endParaRPr lang="en-US" altLang="zh-CN" sz="900">
              <a:ea typeface="思源黑体 CN ExtraLight" panose="020B0200000000000000" pitchFamily="34" charset="-122"/>
              <a:cs typeface="+mn-lt"/>
              <a:sym typeface="+mn-ea"/>
            </a:endParaRPr>
          </a:p>
          <a:p>
            <a:pPr>
              <a:lnSpc>
                <a:spcPct val="150000"/>
              </a:lnSpc>
            </a:pP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 导出为PDF</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exportgraphics(t, 'Report.pdf', 'ContentType', 'vector');</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close(fig);</a:t>
            </a:r>
            <a:endParaRPr lang="en-US" altLang="zh-CN" sz="900">
              <a:ea typeface="思源黑体 CN ExtraLight" panose="020B0200000000000000" pitchFamily="34" charset="-122"/>
              <a:cs typeface="+mn-lt"/>
              <a:sym typeface="+mn-ea"/>
            </a:endParaRPr>
          </a:p>
          <a:p>
            <a:pPr>
              <a:lnSpc>
                <a:spcPct val="150000"/>
              </a:lnSpc>
            </a:pP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 显示导出成功消息</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uialert(app.UIFigure, '报告已导出为PDF格式请在文件中查收', '成功');</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end</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end</a:t>
            </a:r>
            <a:endParaRPr lang="en-US" altLang="zh-CN" sz="900">
              <a:ea typeface="思源黑体 CN ExtraLight" panose="020B0200000000000000" pitchFamily="34" charset="-122"/>
              <a:cs typeface="+mn-lt"/>
              <a:sym typeface="+mn-ea"/>
            </a:endParaRPr>
          </a:p>
          <a:p>
            <a:pPr>
              <a:lnSpc>
                <a:spcPct val="150000"/>
              </a:lnSpc>
            </a:pPr>
            <a:endParaRPr lang="en-US" altLang="zh-CN" sz="900">
              <a:ea typeface="思源黑体 CN ExtraLight" panose="020B0200000000000000" pitchFamily="34" charset="-122"/>
              <a:cs typeface="+mn-lt"/>
            </a:endParaRPr>
          </a:p>
          <a:p>
            <a:pPr algn="l"/>
            <a:r>
              <a:rPr lang="en-US" altLang="zh-CN" sz="900">
                <a:latin typeface="Arial" panose="020B0604020202020204" pitchFamily="34" charset="0"/>
                <a:ea typeface="微软雅黑" panose="020B0503020204020204" charset="-122"/>
              </a:rPr>
              <a:t>            </a:t>
            </a:r>
            <a:endParaRPr lang="en-US" altLang="zh-CN" sz="900">
              <a:latin typeface="Arial" panose="020B0604020202020204" pitchFamily="34" charset="0"/>
              <a:ea typeface="微软雅黑"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502227" y="511629"/>
            <a:ext cx="1709059" cy="400110"/>
            <a:chOff x="1589312" y="510922"/>
            <a:chExt cx="1709059" cy="400110"/>
          </a:xfrm>
        </p:grpSpPr>
        <p:sp>
          <p:nvSpPr>
            <p:cNvPr id="27" name="矩形 26"/>
            <p:cNvSpPr/>
            <p:nvPr/>
          </p:nvSpPr>
          <p:spPr>
            <a:xfrm>
              <a:off x="1589312" y="532694"/>
              <a:ext cx="1709059" cy="368300"/>
            </a:xfrm>
            <a:prstGeom prst="rect">
              <a:avLst/>
            </a:prstGeom>
          </p:spPr>
          <p:txBody>
            <a:bodyPr wrap="square">
              <a:spAutoFit/>
            </a:bodyPr>
            <a:lstStyle/>
            <a:p>
              <a:pPr algn="dist"/>
              <a:r>
                <a:rPr lang="zh-CN" altLang="en-US" dirty="0">
                  <a:solidFill>
                    <a:srgbClr val="7CAFDE"/>
                  </a:solidFill>
                  <a:latin typeface="思源黑体 CN Regular" panose="020B0500000000000000" pitchFamily="34" charset="-122"/>
                  <a:ea typeface="思源黑体 CN Regular" panose="020B0500000000000000" pitchFamily="34" charset="-122"/>
                </a:rPr>
                <a:t>代码展示</a:t>
              </a:r>
              <a:endParaRPr lang="zh-CN" altLang="en-US" dirty="0">
                <a:solidFill>
                  <a:srgbClr val="7CAFDE"/>
                </a:solidFill>
                <a:latin typeface="思源黑体 CN Regular" panose="020B0500000000000000" pitchFamily="34" charset="-122"/>
                <a:ea typeface="思源黑体 CN Regular" panose="020B0500000000000000" pitchFamily="34" charset="-122"/>
              </a:endParaRPr>
            </a:p>
          </p:txBody>
        </p:sp>
        <p:sp>
          <p:nvSpPr>
            <p:cNvPr id="28" name="矩形 27"/>
            <p:cNvSpPr/>
            <p:nvPr/>
          </p:nvSpPr>
          <p:spPr>
            <a:xfrm>
              <a:off x="1589312" y="510922"/>
              <a:ext cx="1709059" cy="400110"/>
            </a:xfrm>
            <a:prstGeom prst="rect">
              <a:avLst/>
            </a:prstGeom>
            <a:no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custDataLst>
              <p:tags r:id="rId1"/>
            </p:custDataLst>
          </p:nvPr>
        </p:nvSpPr>
        <p:spPr>
          <a:xfrm>
            <a:off x="990600" y="1348105"/>
            <a:ext cx="9820275" cy="4519295"/>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custDataLst>
              <p:tags r:id="rId2"/>
            </p:custDataLst>
          </p:nvPr>
        </p:nvSpPr>
        <p:spPr>
          <a:xfrm>
            <a:off x="1052830" y="1348105"/>
            <a:ext cx="4570730" cy="4394835"/>
          </a:xfrm>
          <a:prstGeom prst="rect">
            <a:avLst/>
          </a:prstGeom>
          <a:noFill/>
        </p:spPr>
        <p:txBody>
          <a:bodyPr wrap="square" rtlCol="0">
            <a:noAutofit/>
          </a:bodyPr>
          <a:lstStyle/>
          <a:p>
            <a:pPr>
              <a:lnSpc>
                <a:spcPct val="150000"/>
              </a:lnSpc>
            </a:pPr>
            <a:r>
              <a:rPr lang="en-US" altLang="zh-CN" sz="900">
                <a:ea typeface="思源黑体 CN ExtraLight" panose="020B0200000000000000" pitchFamily="34" charset="-122"/>
                <a:cs typeface="+mn-lt"/>
                <a:sym typeface="+mn-ea"/>
              </a:rPr>
              <a:t>    % 组件初始化</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methods (Access = private)</a:t>
            </a:r>
            <a:endParaRPr lang="en-US" altLang="zh-CN" sz="900">
              <a:ea typeface="思源黑体 CN ExtraLight" panose="020B0200000000000000" pitchFamily="34" charset="-122"/>
              <a:cs typeface="+mn-lt"/>
              <a:sym typeface="+mn-ea"/>
            </a:endParaRPr>
          </a:p>
          <a:p>
            <a:pPr>
              <a:lnSpc>
                <a:spcPct val="150000"/>
              </a:lnSpc>
            </a:pP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 创建UIFigure和组件</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function createComponents(app)</a:t>
            </a:r>
            <a:endParaRPr lang="en-US" altLang="zh-CN" sz="900">
              <a:ea typeface="思源黑体 CN ExtraLight" panose="020B0200000000000000" pitchFamily="34" charset="-122"/>
              <a:cs typeface="+mn-lt"/>
              <a:sym typeface="+mn-ea"/>
            </a:endParaRPr>
          </a:p>
          <a:p>
            <a:pPr>
              <a:lnSpc>
                <a:spcPct val="150000"/>
              </a:lnSpc>
            </a:pP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 创建UIFigure并隐藏，直到所有组件创建完成</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app.UIFigure = uifigure('Visible', 'off');</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app.UIFigure.Position = [100 100 800 600];</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app.UIFigure.Name = 'Enhanced Data Visualization App';</a:t>
            </a:r>
            <a:endParaRPr lang="en-US" altLang="zh-CN" sz="900">
              <a:ea typeface="思源黑体 CN ExtraLight" panose="020B0200000000000000" pitchFamily="34" charset="-122"/>
              <a:cs typeface="+mn-lt"/>
              <a:sym typeface="+mn-ea"/>
            </a:endParaRPr>
          </a:p>
          <a:p>
            <a:pPr>
              <a:lnSpc>
                <a:spcPct val="150000"/>
              </a:lnSpc>
            </a:pP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 创建LoadDataButton</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app.LoadDataButton = uibutton(app.UIFigure, 'push');</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app.LoadDataButton.ButtonPushedFcn = createCallbackFcn(app, @LoadDataButtonPushed, true);</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app.LoadDataButton.Position = [20 550 100 22];</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app.LoadDataButton.Text = '加载数据';</a:t>
            </a:r>
            <a:endParaRPr lang="en-US" altLang="zh-CN" sz="900">
              <a:ea typeface="思源黑体 CN ExtraLight" panose="020B0200000000000000" pitchFamily="34" charset="-122"/>
              <a:cs typeface="+mn-lt"/>
              <a:sym typeface="+mn-ea"/>
            </a:endParaRPr>
          </a:p>
          <a:p>
            <a:pPr>
              <a:lnSpc>
                <a:spcPct val="150000"/>
              </a:lnSpc>
            </a:pPr>
            <a:endParaRPr lang="en-US" altLang="zh-CN" sz="900">
              <a:ea typeface="思源黑体 CN ExtraLight" panose="020B0200000000000000" pitchFamily="34" charset="-122"/>
              <a:cs typeface="+mn-lt"/>
              <a:sym typeface="+mn-ea"/>
            </a:endParaRPr>
          </a:p>
          <a:p>
            <a:pPr>
              <a:lnSpc>
                <a:spcPct val="150000"/>
              </a:lnSpc>
            </a:pPr>
            <a:endParaRPr lang="en-US" altLang="zh-CN" sz="900">
              <a:ea typeface="思源黑体 CN ExtraLight" panose="020B0200000000000000" pitchFamily="34" charset="-122"/>
              <a:cs typeface="+mn-lt"/>
              <a:sym typeface="+mn-ea"/>
            </a:endParaRPr>
          </a:p>
        </p:txBody>
      </p:sp>
      <p:sp>
        <p:nvSpPr>
          <p:cNvPr id="6" name="文本框 5"/>
          <p:cNvSpPr txBox="1"/>
          <p:nvPr/>
        </p:nvSpPr>
        <p:spPr>
          <a:xfrm>
            <a:off x="5623560" y="1348105"/>
            <a:ext cx="5109845" cy="4271010"/>
          </a:xfrm>
          <a:prstGeom prst="rect">
            <a:avLst/>
          </a:prstGeom>
        </p:spPr>
        <p:txBody>
          <a:bodyPr>
            <a:noAutofit/>
            <a:extLst>
              <a:ext uri="{4A0BC546-FE56-4ADE-93B0-CB8AF2F6F144}">
                <wpsdc:textFrameExt xmlns:wpsdc="http://www.wps.cn/officeDocument/2022/drawingmlCustomData" type="text"/>
              </a:ext>
            </a:extLst>
          </a:bodyPr>
          <a:p>
            <a:pPr>
              <a:lnSpc>
                <a:spcPct val="150000"/>
              </a:lnSpc>
            </a:pPr>
            <a:r>
              <a:rPr lang="en-US" altLang="zh-CN" sz="900">
                <a:ea typeface="思源黑体 CN ExtraLight" panose="020B0200000000000000" pitchFamily="34" charset="-122"/>
                <a:cs typeface="+mn-lt"/>
                <a:sym typeface="+mn-ea"/>
              </a:rPr>
              <a:t>            % 创建GenerateReportButton</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app.GenerateReportButton = uibutton(app.UIFigure, 'push');</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app.GenerateReportButton.ButtonPushedFcn = createCallbackFcn(app, @GenerateReportButtonPushed, true);</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app.GenerateReportButton.Position = [140 550 120 22];</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app.GenerateReportButton.Text = '综合报告';</a:t>
            </a:r>
            <a:endParaRPr lang="en-US" altLang="zh-CN" sz="900">
              <a:ea typeface="思源黑体 CN ExtraLight" panose="020B0200000000000000" pitchFamily="34" charset="-122"/>
              <a:cs typeface="+mn-lt"/>
              <a:sym typeface="+mn-ea"/>
            </a:endParaRPr>
          </a:p>
          <a:p>
            <a:pPr>
              <a:lnSpc>
                <a:spcPct val="150000"/>
              </a:lnSpc>
            </a:pP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 创建ExportReportButton</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app.ExportReportButton = uibutton(app.UIFigure, 'push');</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app.ExportReportButton.ButtonPushedFcn = createCallbackFcn(app, @ExportReportButtonPushed, true);</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app.ExportReportButton.Position = [280 550 100 22];</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app.ExportReportButton.Text = '输出报表';</a:t>
            </a:r>
            <a:endParaRPr lang="en-US" altLang="zh-CN" sz="900">
              <a:latin typeface="Arial" panose="020B0604020202020204" pitchFamily="34" charset="0"/>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502227" y="511629"/>
            <a:ext cx="1709059" cy="400110"/>
            <a:chOff x="1589312" y="510922"/>
            <a:chExt cx="1709059" cy="400110"/>
          </a:xfrm>
        </p:grpSpPr>
        <p:sp>
          <p:nvSpPr>
            <p:cNvPr id="27" name="矩形 26"/>
            <p:cNvSpPr/>
            <p:nvPr/>
          </p:nvSpPr>
          <p:spPr>
            <a:xfrm>
              <a:off x="1589312" y="532694"/>
              <a:ext cx="1709059" cy="368300"/>
            </a:xfrm>
            <a:prstGeom prst="rect">
              <a:avLst/>
            </a:prstGeom>
          </p:spPr>
          <p:txBody>
            <a:bodyPr wrap="square">
              <a:spAutoFit/>
            </a:bodyPr>
            <a:lstStyle/>
            <a:p>
              <a:pPr algn="dist"/>
              <a:r>
                <a:rPr lang="zh-CN" altLang="en-US" dirty="0">
                  <a:solidFill>
                    <a:srgbClr val="7CAFDE"/>
                  </a:solidFill>
                  <a:latin typeface="思源黑体 CN Regular" panose="020B0500000000000000" pitchFamily="34" charset="-122"/>
                  <a:ea typeface="思源黑体 CN Regular" panose="020B0500000000000000" pitchFamily="34" charset="-122"/>
                </a:rPr>
                <a:t>代码展示</a:t>
              </a:r>
              <a:endParaRPr lang="zh-CN" altLang="en-US" dirty="0">
                <a:solidFill>
                  <a:srgbClr val="7CAFDE"/>
                </a:solidFill>
                <a:latin typeface="思源黑体 CN Regular" panose="020B0500000000000000" pitchFamily="34" charset="-122"/>
                <a:ea typeface="思源黑体 CN Regular" panose="020B0500000000000000" pitchFamily="34" charset="-122"/>
              </a:endParaRPr>
            </a:p>
          </p:txBody>
        </p:sp>
        <p:sp>
          <p:nvSpPr>
            <p:cNvPr id="28" name="矩形 27"/>
            <p:cNvSpPr/>
            <p:nvPr/>
          </p:nvSpPr>
          <p:spPr>
            <a:xfrm>
              <a:off x="1589312" y="510922"/>
              <a:ext cx="1709059" cy="400110"/>
            </a:xfrm>
            <a:prstGeom prst="rect">
              <a:avLst/>
            </a:prstGeom>
            <a:no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custDataLst>
              <p:tags r:id="rId1"/>
            </p:custDataLst>
          </p:nvPr>
        </p:nvSpPr>
        <p:spPr>
          <a:xfrm>
            <a:off x="990600" y="1038225"/>
            <a:ext cx="9820275" cy="5226050"/>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custDataLst>
              <p:tags r:id="rId2"/>
            </p:custDataLst>
          </p:nvPr>
        </p:nvSpPr>
        <p:spPr>
          <a:xfrm>
            <a:off x="1052830" y="1038225"/>
            <a:ext cx="4570730" cy="4394835"/>
          </a:xfrm>
          <a:prstGeom prst="rect">
            <a:avLst/>
          </a:prstGeom>
          <a:noFill/>
        </p:spPr>
        <p:txBody>
          <a:bodyPr wrap="square" rtlCol="0">
            <a:noAutofit/>
          </a:bodyPr>
          <a:lstStyle/>
          <a:p>
            <a:pPr>
              <a:lnSpc>
                <a:spcPct val="150000"/>
              </a:lnSpc>
            </a:pPr>
            <a:r>
              <a:rPr lang="en-US" altLang="zh-CN" sz="900">
                <a:ea typeface="思源黑体 CN ExtraLight" panose="020B0200000000000000" pitchFamily="34" charset="-122"/>
                <a:cs typeface="+mn-lt"/>
                <a:sym typeface="+mn-ea"/>
              </a:rPr>
              <a:t>            % 创建DataTable</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app.DataTable = uitable(app.UIFigure);</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app.DataTable.ColumnName = {'TradeDate', 'SettlementDate', 'Account', 'Code', 'Direction', 'Price', 'Quantity', 'Fee1', 'Fee2'};</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app.DataTable.RowName = {};</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app.DataTable.Position = [20 300 760 200];</a:t>
            </a:r>
            <a:endParaRPr lang="en-US" altLang="zh-CN" sz="900">
              <a:ea typeface="思源黑体 CN ExtraLight" panose="020B0200000000000000" pitchFamily="34" charset="-122"/>
              <a:cs typeface="+mn-lt"/>
              <a:sym typeface="+mn-ea"/>
            </a:endParaRPr>
          </a:p>
          <a:p>
            <a:pPr>
              <a:lnSpc>
                <a:spcPct val="150000"/>
              </a:lnSpc>
            </a:pP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 创建用于直方图的UIAxes</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app.UIAxes1 = uiaxes(app.UIFigure);</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app.UIAxes1.Position = [20 50 360 200];</a:t>
            </a:r>
            <a:endParaRPr lang="en-US" altLang="zh-CN" sz="900">
              <a:ea typeface="思源黑体 CN ExtraLight" panose="020B0200000000000000" pitchFamily="34" charset="-122"/>
              <a:cs typeface="+mn-lt"/>
              <a:sym typeface="+mn-ea"/>
            </a:endParaRPr>
          </a:p>
          <a:p>
            <a:pPr>
              <a:lnSpc>
                <a:spcPct val="150000"/>
              </a:lnSpc>
            </a:pP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 创建用于柱状图的UIAxes</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app.UIAxes2 = uiaxes(app.UIFigure);</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app.UIAxes2.Position = [400 50 180 200];</a:t>
            </a:r>
            <a:endParaRPr lang="en-US" altLang="zh-CN" sz="900">
              <a:ea typeface="思源黑体 CN ExtraLight" panose="020B0200000000000000" pitchFamily="34" charset="-122"/>
              <a:cs typeface="+mn-lt"/>
              <a:sym typeface="+mn-ea"/>
            </a:endParaRPr>
          </a:p>
          <a:p>
            <a:pPr>
              <a:lnSpc>
                <a:spcPct val="150000"/>
              </a:lnSpc>
            </a:pP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 创建用于饼图的UIAxes</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app.UIAxes3 = uiaxes(app.UIFigure);</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app.UIAxes3.Position = [600 50 180 200];</a:t>
            </a:r>
            <a:endParaRPr lang="en-US" altLang="zh-CN" sz="900">
              <a:ea typeface="思源黑体 CN ExtraLight" panose="020B0200000000000000" pitchFamily="34" charset="-122"/>
              <a:cs typeface="+mn-lt"/>
              <a:sym typeface="+mn-ea"/>
            </a:endParaRPr>
          </a:p>
          <a:p>
            <a:pPr>
              <a:lnSpc>
                <a:spcPct val="150000"/>
              </a:lnSpc>
            </a:pP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 显示所有组件创建完成后的窗口</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app.UIFigure.Visible = 'on';</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end</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end</a:t>
            </a:r>
            <a:endParaRPr lang="en-US" altLang="zh-CN" sz="900">
              <a:ea typeface="思源黑体 CN ExtraLight" panose="020B0200000000000000" pitchFamily="34" charset="-122"/>
              <a:cs typeface="+mn-lt"/>
              <a:sym typeface="+mn-ea"/>
            </a:endParaRPr>
          </a:p>
        </p:txBody>
      </p:sp>
      <p:sp>
        <p:nvSpPr>
          <p:cNvPr id="6" name="文本框 5"/>
          <p:cNvSpPr txBox="1"/>
          <p:nvPr/>
        </p:nvSpPr>
        <p:spPr>
          <a:xfrm>
            <a:off x="5623560" y="1038225"/>
            <a:ext cx="5109845" cy="4271010"/>
          </a:xfrm>
          <a:prstGeom prst="rect">
            <a:avLst/>
          </a:prstGeom>
        </p:spPr>
        <p:txBody>
          <a:bodyPr>
            <a:noAutofit/>
            <a:extLst>
              <a:ext uri="{4A0BC546-FE56-4ADE-93B0-CB8AF2F6F144}">
                <wpsdc:textFrameExt xmlns:wpsdc="http://www.wps.cn/officeDocument/2022/drawingmlCustomData" type="text"/>
              </a:ext>
            </a:extLst>
          </a:bodyPr>
          <a:p>
            <a:pPr>
              <a:lnSpc>
                <a:spcPct val="150000"/>
              </a:lnSpc>
            </a:pPr>
            <a:r>
              <a:rPr lang="en-US" altLang="zh-CN" sz="900">
                <a:ea typeface="思源黑体 CN ExtraLight" panose="020B0200000000000000" pitchFamily="34" charset="-122"/>
                <a:cs typeface="+mn-lt"/>
                <a:sym typeface="+mn-ea"/>
              </a:rPr>
              <a:t>    % 应用初始化和构造</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methods (Access = public)</a:t>
            </a:r>
            <a:endParaRPr lang="en-US" altLang="zh-CN" sz="900">
              <a:ea typeface="思源黑体 CN ExtraLight" panose="020B0200000000000000" pitchFamily="34" charset="-122"/>
              <a:cs typeface="+mn-lt"/>
              <a:sym typeface="+mn-ea"/>
            </a:endParaRPr>
          </a:p>
          <a:p>
            <a:pPr>
              <a:lnSpc>
                <a:spcPct val="150000"/>
              </a:lnSpc>
            </a:pP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 构造应用</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function app = EnhancedDataVisualizationApp</a:t>
            </a:r>
            <a:endParaRPr lang="en-US" altLang="zh-CN" sz="900">
              <a:ea typeface="思源黑体 CN ExtraLight" panose="020B0200000000000000" pitchFamily="34" charset="-122"/>
              <a:cs typeface="+mn-lt"/>
              <a:sym typeface="+mn-ea"/>
            </a:endParaRPr>
          </a:p>
          <a:p>
            <a:pPr>
              <a:lnSpc>
                <a:spcPct val="150000"/>
              </a:lnSpc>
            </a:pP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 创建和配置组件</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createComponents(app)</a:t>
            </a:r>
            <a:endParaRPr lang="en-US" altLang="zh-CN" sz="900">
              <a:ea typeface="思源黑体 CN ExtraLight" panose="020B0200000000000000" pitchFamily="34" charset="-122"/>
              <a:cs typeface="+mn-lt"/>
              <a:sym typeface="+mn-ea"/>
            </a:endParaRPr>
          </a:p>
          <a:p>
            <a:pPr>
              <a:lnSpc>
                <a:spcPct val="150000"/>
              </a:lnSpc>
            </a:pP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 向App Designer注册应用</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registerApp(app, app.UIFigure)</a:t>
            </a:r>
            <a:endParaRPr lang="en-US" altLang="zh-CN" sz="900">
              <a:ea typeface="思源黑体 CN ExtraLight" panose="020B0200000000000000" pitchFamily="34" charset="-122"/>
              <a:cs typeface="+mn-lt"/>
              <a:sym typeface="+mn-ea"/>
            </a:endParaRPr>
          </a:p>
          <a:p>
            <a:pPr>
              <a:lnSpc>
                <a:spcPct val="150000"/>
              </a:lnSpc>
            </a:pP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if nargout == 0</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clear app</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end</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end</a:t>
            </a:r>
            <a:endParaRPr lang="en-US" altLang="zh-CN" sz="900">
              <a:ea typeface="思源黑体 CN ExtraLight" panose="020B0200000000000000" pitchFamily="34" charset="-122"/>
              <a:cs typeface="+mn-lt"/>
              <a:sym typeface="+mn-ea"/>
            </a:endParaRPr>
          </a:p>
          <a:p>
            <a:pPr>
              <a:lnSpc>
                <a:spcPct val="150000"/>
              </a:lnSpc>
            </a:pP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 在应用删除前执行的代码</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function delete(app)</a:t>
            </a:r>
            <a:endParaRPr lang="en-US" altLang="zh-CN" sz="900">
              <a:ea typeface="思源黑体 CN ExtraLight" panose="020B0200000000000000" pitchFamily="34" charset="-122"/>
              <a:cs typeface="+mn-lt"/>
              <a:sym typeface="+mn-ea"/>
            </a:endParaRPr>
          </a:p>
          <a:p>
            <a:pPr>
              <a:lnSpc>
                <a:spcPct val="150000"/>
              </a:lnSpc>
            </a:pP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 删除应用时删除UIFigure</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delete(app.UIFigure)</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end</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    end</a:t>
            </a:r>
            <a:endParaRPr lang="en-US" altLang="zh-CN" sz="900">
              <a:ea typeface="思源黑体 CN ExtraLight" panose="020B0200000000000000" pitchFamily="34" charset="-122"/>
              <a:cs typeface="+mn-lt"/>
              <a:sym typeface="+mn-ea"/>
            </a:endParaRPr>
          </a:p>
          <a:p>
            <a:pPr>
              <a:lnSpc>
                <a:spcPct val="150000"/>
              </a:lnSpc>
            </a:pPr>
            <a:r>
              <a:rPr lang="en-US" altLang="zh-CN" sz="900">
                <a:ea typeface="思源黑体 CN ExtraLight" panose="020B0200000000000000" pitchFamily="34" charset="-122"/>
                <a:cs typeface="+mn-lt"/>
                <a:sym typeface="+mn-ea"/>
              </a:rPr>
              <a:t>end</a:t>
            </a:r>
            <a:endParaRPr lang="en-US" altLang="zh-CN" sz="900">
              <a:ea typeface="思源黑体 CN ExtraLight" panose="020B0200000000000000" pitchFamily="34" charset="-122"/>
              <a:cs typeface="+mn-lt"/>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15143" y="1110343"/>
            <a:ext cx="9209314" cy="4637314"/>
          </a:xfrm>
          <a:prstGeom prst="rect">
            <a:avLst/>
          </a:prstGeom>
          <a:solidFill>
            <a:schemeClr val="bg1">
              <a:alpha val="92000"/>
            </a:schemeClr>
          </a:solid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flipH="1">
            <a:off x="2285999" y="2470885"/>
            <a:ext cx="2460172" cy="2215991"/>
          </a:xfrm>
          <a:prstGeom prst="rect">
            <a:avLst/>
          </a:prstGeom>
          <a:noFill/>
          <a:ln>
            <a:noFill/>
          </a:ln>
          <a:effectLst/>
          <a:extLst>
            <a:ext uri="{909E8E84-426E-40DD-AFC4-6F175D3DCCD1}">
              <a14:hiddenFill xmlns:a14="http://schemas.microsoft.com/office/drawing/2010/main">
                <a:solidFill>
                  <a:schemeClr val="tx1">
                    <a:lumMod val="75000"/>
                    <a:lumOff val="25000"/>
                  </a:schemeClr>
                </a:solidFill>
              </a14:hiddenFill>
            </a:ext>
          </a:extLst>
        </p:spPr>
        <p:txBody>
          <a:bodyPr wrap="square">
            <a:spAutoFit/>
          </a:bodyPr>
          <a:lstStyle/>
          <a:p>
            <a:pPr algn="dist"/>
            <a:r>
              <a:rPr lang="en-US" altLang="zh-CN" sz="13800" b="1" dirty="0">
                <a:solidFill>
                  <a:srgbClr val="7CAFDE"/>
                </a:solidFill>
                <a:latin typeface="HanWangGSolid06cut1" panose="02000500000000000000" pitchFamily="2" charset="-120"/>
                <a:ea typeface="HanWangGSolid06cut1" panose="02000500000000000000" pitchFamily="2" charset="-120"/>
              </a:rPr>
              <a:t>04</a:t>
            </a:r>
            <a:endParaRPr lang="en-US" altLang="zh-CN" sz="13800" b="1" dirty="0">
              <a:solidFill>
                <a:srgbClr val="7CAFDE"/>
              </a:solidFill>
              <a:latin typeface="HanWangGSolid06cut1" panose="02000500000000000000" pitchFamily="2" charset="-120"/>
              <a:ea typeface="HanWangGSolid06cut1" panose="02000500000000000000" pitchFamily="2" charset="-120"/>
            </a:endParaRPr>
          </a:p>
        </p:txBody>
      </p:sp>
      <p:sp>
        <p:nvSpPr>
          <p:cNvPr id="8" name="矩形 7"/>
          <p:cNvSpPr/>
          <p:nvPr/>
        </p:nvSpPr>
        <p:spPr>
          <a:xfrm>
            <a:off x="5073371" y="2905780"/>
            <a:ext cx="3831767" cy="521970"/>
          </a:xfrm>
          <a:prstGeom prst="rect">
            <a:avLst/>
          </a:prstGeom>
        </p:spPr>
        <p:txBody>
          <a:bodyPr wrap="square">
            <a:spAutoFit/>
          </a:bodyPr>
          <a:lstStyle/>
          <a:p>
            <a:pPr algn="dist"/>
            <a:r>
              <a:rPr lang="zh-CN" altLang="en-US" sz="2800" dirty="0">
                <a:solidFill>
                  <a:srgbClr val="7CAFDE"/>
                </a:solidFill>
                <a:latin typeface="思源黑体 CN Regular" panose="020B0500000000000000" pitchFamily="34" charset="-122"/>
                <a:ea typeface="思源黑体 CN Regular" panose="020B0500000000000000" pitchFamily="34" charset="-122"/>
              </a:rPr>
              <a:t>“</a:t>
            </a:r>
            <a:r>
              <a:rPr lang="en-US" altLang="zh-CN" sz="2800" dirty="0">
                <a:solidFill>
                  <a:srgbClr val="7CAFDE"/>
                </a:solidFill>
                <a:latin typeface="思源黑体 CN Regular" panose="020B0500000000000000" pitchFamily="34" charset="-122"/>
                <a:ea typeface="思源黑体 CN Regular" panose="020B0500000000000000" pitchFamily="34" charset="-122"/>
              </a:rPr>
              <a:t>APP</a:t>
            </a:r>
            <a:r>
              <a:rPr lang="zh-CN" altLang="en-US" sz="2800" dirty="0">
                <a:solidFill>
                  <a:srgbClr val="7CAFDE"/>
                </a:solidFill>
                <a:latin typeface="思源黑体 CN Regular" panose="020B0500000000000000" pitchFamily="34" charset="-122"/>
                <a:ea typeface="思源黑体 CN Regular" panose="020B0500000000000000" pitchFamily="34" charset="-122"/>
              </a:rPr>
              <a:t>截图展示”</a:t>
            </a:r>
            <a:endParaRPr lang="zh-CN" altLang="en-US" sz="2800" dirty="0">
              <a:solidFill>
                <a:srgbClr val="7CAFDE"/>
              </a:solidFill>
              <a:latin typeface="思源黑体 CN Regular" panose="020B0500000000000000" pitchFamily="34" charset="-122"/>
              <a:ea typeface="思源黑体 CN Regular" panose="020B0500000000000000" pitchFamily="34" charset="-122"/>
            </a:endParaRPr>
          </a:p>
        </p:txBody>
      </p:sp>
      <p:sp>
        <p:nvSpPr>
          <p:cNvPr id="9" name="文本框 8"/>
          <p:cNvSpPr txBox="1"/>
          <p:nvPr/>
        </p:nvSpPr>
        <p:spPr>
          <a:xfrm>
            <a:off x="5344884" y="3429000"/>
            <a:ext cx="3831773" cy="1614805"/>
          </a:xfrm>
          <a:prstGeom prst="rect">
            <a:avLst/>
          </a:prstGeom>
          <a:noFill/>
        </p:spPr>
        <p:txBody>
          <a:bodyPr wrap="square" rtlCol="0">
            <a:spAutoFit/>
          </a:bodyPr>
          <a:lstStyle/>
          <a:p>
            <a:pPr>
              <a:lnSpc>
                <a:spcPct val="150000"/>
              </a:lnSpc>
            </a:pPr>
            <a:r>
              <a:rPr lang="en-US" altLang="zh-CN" sz="110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rPr>
              <a:t>With a simple button operation, users can load data files and generate multiple charts, including price distribution histograms, directional distribution bars, and code type pie charts. The application also supports exporting the generated visual reports as PDF files, making it easy for users to view and share analysis results.</a:t>
            </a:r>
            <a:endParaRPr lang="en-US" altLang="zh-CN" sz="110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endParaRPr>
          </a:p>
        </p:txBody>
      </p:sp>
      <p:cxnSp>
        <p:nvCxnSpPr>
          <p:cNvPr id="10" name="直接连接符 9"/>
          <p:cNvCxnSpPr/>
          <p:nvPr/>
        </p:nvCxnSpPr>
        <p:spPr>
          <a:xfrm>
            <a:off x="4909771" y="2905780"/>
            <a:ext cx="0" cy="1351077"/>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800000" scaled="0"/>
            </a:gradFill>
          </a:ln>
        </p:spPr>
        <p:style>
          <a:lnRef idx="1">
            <a:schemeClr val="accent1"/>
          </a:lnRef>
          <a:fillRef idx="0">
            <a:schemeClr val="accent1"/>
          </a:fillRef>
          <a:effectRef idx="0">
            <a:schemeClr val="accent1"/>
          </a:effectRef>
          <a:fontRef idx="minor">
            <a:schemeClr val="tx1"/>
          </a:fontRef>
        </p:style>
      </p:cxnSp>
      <p:pic>
        <p:nvPicPr>
          <p:cNvPr id="12" name="图片 11" descr="图片包含 就坐&#10;&#10;自动生成的说明"/>
          <p:cNvPicPr>
            <a:picLocks noChangeAspect="1"/>
          </p:cNvPicPr>
          <p:nvPr/>
        </p:nvPicPr>
        <p:blipFill>
          <a:blip r:embed="rId1" cstate="screen"/>
          <a:stretch>
            <a:fillRect/>
          </a:stretch>
        </p:blipFill>
        <p:spPr>
          <a:xfrm flipH="1">
            <a:off x="969413" y="2740353"/>
            <a:ext cx="2633172" cy="247691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502227" y="511629"/>
            <a:ext cx="1709059" cy="400110"/>
            <a:chOff x="1589312" y="510922"/>
            <a:chExt cx="1709059" cy="400110"/>
          </a:xfrm>
        </p:grpSpPr>
        <p:sp>
          <p:nvSpPr>
            <p:cNvPr id="27" name="矩形 26"/>
            <p:cNvSpPr/>
            <p:nvPr/>
          </p:nvSpPr>
          <p:spPr>
            <a:xfrm>
              <a:off x="1589312" y="532694"/>
              <a:ext cx="1709059" cy="368300"/>
            </a:xfrm>
            <a:prstGeom prst="rect">
              <a:avLst/>
            </a:prstGeom>
          </p:spPr>
          <p:txBody>
            <a:bodyPr wrap="square">
              <a:spAutoFit/>
            </a:bodyPr>
            <a:lstStyle/>
            <a:p>
              <a:pPr algn="dist"/>
              <a:r>
                <a:rPr lang="en-US" altLang="zh-CN" dirty="0">
                  <a:solidFill>
                    <a:srgbClr val="7CAFDE"/>
                  </a:solidFill>
                  <a:latin typeface="思源黑体 CN Regular" panose="020B0500000000000000" pitchFamily="34" charset="-122"/>
                  <a:ea typeface="思源黑体 CN Regular" panose="020B0500000000000000" pitchFamily="34" charset="-122"/>
                  <a:sym typeface="+mn-ea"/>
                </a:rPr>
                <a:t>APP</a:t>
              </a:r>
              <a:r>
                <a:rPr lang="zh-CN" altLang="en-US" dirty="0">
                  <a:solidFill>
                    <a:srgbClr val="7CAFDE"/>
                  </a:solidFill>
                  <a:latin typeface="思源黑体 CN Regular" panose="020B0500000000000000" pitchFamily="34" charset="-122"/>
                  <a:ea typeface="思源黑体 CN Regular" panose="020B0500000000000000" pitchFamily="34" charset="-122"/>
                  <a:sym typeface="+mn-ea"/>
                </a:rPr>
                <a:t>截图展示</a:t>
              </a:r>
              <a:endParaRPr lang="zh-CN" altLang="en-US" dirty="0">
                <a:solidFill>
                  <a:srgbClr val="7CAFDE"/>
                </a:solidFill>
                <a:latin typeface="思源黑体 CN Regular" panose="020B0500000000000000" pitchFamily="34" charset="-122"/>
                <a:ea typeface="思源黑体 CN Regular" panose="020B0500000000000000" pitchFamily="34" charset="-122"/>
              </a:endParaRPr>
            </a:p>
          </p:txBody>
        </p:sp>
        <p:sp>
          <p:nvSpPr>
            <p:cNvPr id="28" name="矩形 27"/>
            <p:cNvSpPr/>
            <p:nvPr/>
          </p:nvSpPr>
          <p:spPr>
            <a:xfrm>
              <a:off x="1589312" y="510922"/>
              <a:ext cx="1709059" cy="400110"/>
            </a:xfrm>
            <a:prstGeom prst="rect">
              <a:avLst/>
            </a:prstGeom>
            <a:no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custDataLst>
              <p:tags r:id="rId1"/>
            </p:custDataLst>
          </p:nvPr>
        </p:nvSpPr>
        <p:spPr>
          <a:xfrm>
            <a:off x="990600" y="1513114"/>
            <a:ext cx="3918857" cy="4354286"/>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200">
                <a:gradFill>
                  <a:gsLst>
                    <a:gs pos="50000">
                      <a:schemeClr val="tx1"/>
                    </a:gs>
                    <a:gs pos="0">
                      <a:schemeClr val="tx1">
                        <a:lumMod val="25000"/>
                        <a:lumOff val="75000"/>
                      </a:schemeClr>
                    </a:gs>
                    <a:gs pos="100000">
                      <a:schemeClr val="tx1">
                        <a:lumMod val="85000"/>
                      </a:schemeClr>
                    </a:gs>
                  </a:gsLst>
                  <a:lin ang="5400000" scaled="1"/>
                  <a:tileRect t="-100000" r="-100000"/>
                </a:gradFill>
              </a:rPr>
              <a:t>       </a:t>
            </a:r>
            <a:r>
              <a:rPr lang="zh-CN" altLang="en-US" sz="2200">
                <a:gradFill>
                  <a:gsLst>
                    <a:gs pos="50000">
                      <a:schemeClr val="tx1"/>
                    </a:gs>
                    <a:gs pos="0">
                      <a:schemeClr val="tx1">
                        <a:lumMod val="25000"/>
                        <a:lumOff val="75000"/>
                      </a:schemeClr>
                    </a:gs>
                    <a:gs pos="100000">
                      <a:schemeClr val="tx1">
                        <a:lumMod val="85000"/>
                      </a:schemeClr>
                    </a:gs>
                  </a:gsLst>
                  <a:lin ang="5400000" scaled="1"/>
                  <a:tileRect t="-100000" r="-100000"/>
                </a:gradFill>
              </a:rPr>
              <a:t>这个基于 MATLAB 的数据可视化应用程序界面简洁明了，用户通过点击按钮即可加载 CSV 或 Excel 数据文件，并生成价格分布直方图、方向分布柱状图和代码类型饼图。</a:t>
            </a:r>
            <a:r>
              <a:rPr lang="en-US" altLang="zh-CN" sz="2200">
                <a:gradFill>
                  <a:gsLst>
                    <a:gs pos="50000">
                      <a:schemeClr val="tx1"/>
                    </a:gs>
                    <a:gs pos="0">
                      <a:schemeClr val="tx1">
                        <a:lumMod val="25000"/>
                        <a:lumOff val="75000"/>
                      </a:schemeClr>
                    </a:gs>
                    <a:gs pos="100000">
                      <a:schemeClr val="tx1">
                        <a:lumMod val="85000"/>
                      </a:schemeClr>
                    </a:gs>
                  </a:gsLst>
                  <a:lin ang="5400000" scaled="1"/>
                  <a:tileRect t="-100000" r="-100000"/>
                </a:gradFill>
              </a:rPr>
              <a:t>         </a:t>
            </a:r>
            <a:r>
              <a:rPr lang="zh-CN" altLang="en-US" sz="2200">
                <a:gradFill>
                  <a:gsLst>
                    <a:gs pos="50000">
                      <a:schemeClr val="tx1"/>
                    </a:gs>
                    <a:gs pos="0">
                      <a:schemeClr val="tx1">
                        <a:lumMod val="25000"/>
                        <a:lumOff val="75000"/>
                      </a:schemeClr>
                    </a:gs>
                    <a:gs pos="100000">
                      <a:schemeClr val="tx1">
                        <a:lumMod val="85000"/>
                      </a:schemeClr>
                    </a:gs>
                  </a:gsLst>
                  <a:lin ang="5400000" scaled="1"/>
                  <a:tileRect t="-100000" r="-100000"/>
                </a:gradFill>
              </a:rPr>
              <a:t>　数据表格实时展示加载的数据，且支持将生成的报告导出为 PDF 文件，便于分享和存档。整个过程高效直观，适用于企业的业务数据分析和报告生成。</a:t>
            </a:r>
            <a:endParaRPr lang="zh-CN" altLang="en-US" sz="2200">
              <a:gradFill>
                <a:gsLst>
                  <a:gs pos="50000">
                    <a:schemeClr val="tx1"/>
                  </a:gs>
                  <a:gs pos="0">
                    <a:schemeClr val="tx1">
                      <a:lumMod val="25000"/>
                      <a:lumOff val="75000"/>
                    </a:schemeClr>
                  </a:gs>
                  <a:gs pos="100000">
                    <a:schemeClr val="tx1">
                      <a:lumMod val="85000"/>
                    </a:schemeClr>
                  </a:gs>
                </a:gsLst>
                <a:lin ang="5400000" scaled="1"/>
                <a:tileRect t="-100000" r="-100000"/>
              </a:gradFill>
            </a:endParaRPr>
          </a:p>
        </p:txBody>
      </p:sp>
      <p:sp>
        <p:nvSpPr>
          <p:cNvPr id="5" name="矩形 4"/>
          <p:cNvSpPr/>
          <p:nvPr/>
        </p:nvSpPr>
        <p:spPr>
          <a:xfrm>
            <a:off x="5105398" y="1436914"/>
            <a:ext cx="6215746" cy="1839685"/>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105398" y="3426094"/>
            <a:ext cx="3461660" cy="2441306"/>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762999" y="3426094"/>
            <a:ext cx="2558144" cy="2441306"/>
          </a:xfrm>
          <a:prstGeom prst="rect">
            <a:avLst/>
          </a:prstGeom>
          <a:blipFill dpi="0" rotWithShape="1">
            <a:blip r:embed="rId4"/>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5105400" y="969645"/>
            <a:ext cx="6216015" cy="4897755"/>
          </a:xfrm>
          <a:prstGeom prst="rect">
            <a:avLst/>
          </a:prstGeom>
        </p:spPr>
      </p:pic>
      <p:grpSp>
        <p:nvGrpSpPr>
          <p:cNvPr id="129" name="组合 128" descr="7b0a202020202274657874626f78223a2022220a7d0a"/>
          <p:cNvGrpSpPr/>
          <p:nvPr/>
        </p:nvGrpSpPr>
        <p:grpSpPr>
          <a:xfrm>
            <a:off x="6483350" y="171450"/>
            <a:ext cx="3686175" cy="622300"/>
            <a:chOff x="5783" y="3452"/>
            <a:chExt cx="7634" cy="3896"/>
          </a:xfrm>
        </p:grpSpPr>
        <p:grpSp>
          <p:nvGrpSpPr>
            <p:cNvPr id="118" name="组合 117"/>
            <p:cNvGrpSpPr/>
            <p:nvPr/>
          </p:nvGrpSpPr>
          <p:grpSpPr>
            <a:xfrm>
              <a:off x="5783" y="3452"/>
              <a:ext cx="7634" cy="3896"/>
              <a:chOff x="5825" y="3467"/>
              <a:chExt cx="7634" cy="3896"/>
            </a:xfrm>
          </p:grpSpPr>
          <p:grpSp>
            <p:nvGrpSpPr>
              <p:cNvPr id="53" name="组合 52"/>
              <p:cNvGrpSpPr/>
              <p:nvPr/>
            </p:nvGrpSpPr>
            <p:grpSpPr>
              <a:xfrm rot="0">
                <a:off x="5825" y="3467"/>
                <a:ext cx="7635" cy="3897"/>
                <a:chOff x="5844" y="3471"/>
                <a:chExt cx="7635" cy="3897"/>
              </a:xfrm>
            </p:grpSpPr>
            <p:grpSp>
              <p:nvGrpSpPr>
                <p:cNvPr id="33" name="组合 32"/>
                <p:cNvGrpSpPr/>
                <p:nvPr/>
              </p:nvGrpSpPr>
              <p:grpSpPr>
                <a:xfrm>
                  <a:off x="5844" y="3471"/>
                  <a:ext cx="7475" cy="3876"/>
                  <a:chOff x="5844" y="3471"/>
                  <a:chExt cx="7475" cy="3876"/>
                </a:xfrm>
              </p:grpSpPr>
              <p:sp>
                <p:nvSpPr>
                  <p:cNvPr id="8" name="任意多边形 7"/>
                  <p:cNvSpPr/>
                  <p:nvPr/>
                </p:nvSpPr>
                <p:spPr>
                  <a:xfrm>
                    <a:off x="5844" y="3507"/>
                    <a:ext cx="804" cy="3840"/>
                  </a:xfrm>
                  <a:custGeom>
                    <a:avLst/>
                    <a:gdLst>
                      <a:gd name="connsiteX0" fmla="*/ 804 w 804"/>
                      <a:gd name="connsiteY0" fmla="*/ 0 h 3840"/>
                      <a:gd name="connsiteX1" fmla="*/ 0 w 804"/>
                      <a:gd name="connsiteY1" fmla="*/ 12 h 3840"/>
                      <a:gd name="connsiteX2" fmla="*/ 0 w 804"/>
                      <a:gd name="connsiteY2" fmla="*/ 3840 h 3840"/>
                    </a:gdLst>
                    <a:ahLst/>
                    <a:cxnLst>
                      <a:cxn ang="0">
                        <a:pos x="connsiteX0" y="connsiteY0"/>
                      </a:cxn>
                      <a:cxn ang="0">
                        <a:pos x="connsiteX1" y="connsiteY1"/>
                      </a:cxn>
                      <a:cxn ang="0">
                        <a:pos x="connsiteX2" y="connsiteY2"/>
                      </a:cxn>
                    </a:cxnLst>
                    <a:rect l="l" t="t" r="r" b="b"/>
                    <a:pathLst>
                      <a:path w="804" h="3840">
                        <a:moveTo>
                          <a:pt x="804" y="0"/>
                        </a:moveTo>
                        <a:lnTo>
                          <a:pt x="0" y="12"/>
                        </a:lnTo>
                        <a:lnTo>
                          <a:pt x="0" y="3840"/>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任意多边形 14"/>
                  <p:cNvSpPr/>
                  <p:nvPr/>
                </p:nvSpPr>
                <p:spPr>
                  <a:xfrm>
                    <a:off x="6626" y="3507"/>
                    <a:ext cx="2325" cy="165"/>
                  </a:xfrm>
                  <a:custGeom>
                    <a:avLst/>
                    <a:gdLst>
                      <a:gd name="connsiteX0" fmla="*/ 0 w 2325"/>
                      <a:gd name="connsiteY0" fmla="*/ 0 h 165"/>
                      <a:gd name="connsiteX1" fmla="*/ 157 w 2325"/>
                      <a:gd name="connsiteY1" fmla="*/ 165 h 165"/>
                      <a:gd name="connsiteX2" fmla="*/ 2325 w 2325"/>
                      <a:gd name="connsiteY2" fmla="*/ 165 h 165"/>
                    </a:gdLst>
                    <a:ahLst/>
                    <a:cxnLst>
                      <a:cxn ang="0">
                        <a:pos x="connsiteX0" y="connsiteY0"/>
                      </a:cxn>
                      <a:cxn ang="0">
                        <a:pos x="connsiteX1" y="connsiteY1"/>
                      </a:cxn>
                      <a:cxn ang="0">
                        <a:pos x="connsiteX2" y="connsiteY2"/>
                      </a:cxn>
                    </a:cxnLst>
                    <a:rect l="l" t="t" r="r" b="b"/>
                    <a:pathLst>
                      <a:path w="2325" h="165">
                        <a:moveTo>
                          <a:pt x="0" y="0"/>
                        </a:moveTo>
                        <a:lnTo>
                          <a:pt x="157" y="165"/>
                        </a:lnTo>
                        <a:lnTo>
                          <a:pt x="2325" y="165"/>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6928" y="3471"/>
                    <a:ext cx="1434" cy="120"/>
                    <a:chOff x="6878" y="3501"/>
                    <a:chExt cx="1434" cy="120"/>
                  </a:xfrm>
                </p:grpSpPr>
                <p:sp>
                  <p:nvSpPr>
                    <p:cNvPr id="19" name="燕尾形 18"/>
                    <p:cNvSpPr/>
                    <p:nvPr/>
                  </p:nvSpPr>
                  <p:spPr>
                    <a:xfrm>
                      <a:off x="6878" y="3501"/>
                      <a:ext cx="120" cy="120"/>
                    </a:xfrm>
                    <a:prstGeom prst="chevron">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燕尾形 19"/>
                    <p:cNvSpPr/>
                    <p:nvPr/>
                  </p:nvSpPr>
                  <p:spPr>
                    <a:xfrm>
                      <a:off x="7024" y="3501"/>
                      <a:ext cx="120" cy="120"/>
                    </a:xfrm>
                    <a:prstGeom prst="chevron">
                      <a:avLst/>
                    </a:prstGeom>
                    <a:solidFill>
                      <a:srgbClr val="61B9EB">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燕尾形 20"/>
                    <p:cNvSpPr/>
                    <p:nvPr/>
                  </p:nvSpPr>
                  <p:spPr>
                    <a:xfrm>
                      <a:off x="7170" y="3501"/>
                      <a:ext cx="120" cy="120"/>
                    </a:xfrm>
                    <a:prstGeom prst="chevron">
                      <a:avLst/>
                    </a:prstGeom>
                    <a:solidFill>
                      <a:srgbClr val="61B9EB">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燕尾形 21"/>
                    <p:cNvSpPr/>
                    <p:nvPr/>
                  </p:nvSpPr>
                  <p:spPr>
                    <a:xfrm>
                      <a:off x="7316" y="3501"/>
                      <a:ext cx="120" cy="120"/>
                    </a:xfrm>
                    <a:prstGeom prst="chevron">
                      <a:avLst/>
                    </a:prstGeom>
                    <a:solidFill>
                      <a:srgbClr val="61B9EB">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燕尾形 22"/>
                    <p:cNvSpPr/>
                    <p:nvPr/>
                  </p:nvSpPr>
                  <p:spPr>
                    <a:xfrm>
                      <a:off x="7462" y="3501"/>
                      <a:ext cx="120" cy="120"/>
                    </a:xfrm>
                    <a:prstGeom prst="chevron">
                      <a:avLst/>
                    </a:prstGeom>
                    <a:solidFill>
                      <a:srgbClr val="61B9EB">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燕尾形 23"/>
                    <p:cNvSpPr/>
                    <p:nvPr/>
                  </p:nvSpPr>
                  <p:spPr>
                    <a:xfrm>
                      <a:off x="7608" y="3501"/>
                      <a:ext cx="120" cy="120"/>
                    </a:xfrm>
                    <a:prstGeom prst="chevron">
                      <a:avLst/>
                    </a:prstGeom>
                    <a:solidFill>
                      <a:srgbClr val="61B9EB">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燕尾形 24"/>
                    <p:cNvSpPr/>
                    <p:nvPr/>
                  </p:nvSpPr>
                  <p:spPr>
                    <a:xfrm>
                      <a:off x="7754" y="3501"/>
                      <a:ext cx="120" cy="120"/>
                    </a:xfrm>
                    <a:prstGeom prst="chevron">
                      <a:avLst/>
                    </a:prstGeom>
                    <a:solidFill>
                      <a:srgbClr val="61B9EB">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燕尾形 28"/>
                    <p:cNvSpPr/>
                    <p:nvPr/>
                  </p:nvSpPr>
                  <p:spPr>
                    <a:xfrm>
                      <a:off x="7900" y="3501"/>
                      <a:ext cx="120" cy="120"/>
                    </a:xfrm>
                    <a:prstGeom prst="chevron">
                      <a:avLst/>
                    </a:prstGeom>
                    <a:solidFill>
                      <a:srgbClr val="61B9EB">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燕尾形 29"/>
                    <p:cNvSpPr/>
                    <p:nvPr/>
                  </p:nvSpPr>
                  <p:spPr>
                    <a:xfrm>
                      <a:off x="8046" y="3501"/>
                      <a:ext cx="120" cy="120"/>
                    </a:xfrm>
                    <a:prstGeom prst="chevron">
                      <a:avLst/>
                    </a:prstGeom>
                    <a:solidFill>
                      <a:srgbClr val="61B9E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燕尾形 30"/>
                    <p:cNvSpPr/>
                    <p:nvPr/>
                  </p:nvSpPr>
                  <p:spPr>
                    <a:xfrm>
                      <a:off x="8192" y="3501"/>
                      <a:ext cx="120" cy="120"/>
                    </a:xfrm>
                    <a:prstGeom prst="chevron">
                      <a:avLst/>
                    </a:prstGeom>
                    <a:solidFill>
                      <a:srgbClr val="61B9EB">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2" name="任意多边形 31"/>
                  <p:cNvSpPr/>
                  <p:nvPr/>
                </p:nvSpPr>
                <p:spPr>
                  <a:xfrm flipH="1">
                    <a:off x="8924" y="3511"/>
                    <a:ext cx="4395" cy="173"/>
                  </a:xfrm>
                  <a:custGeom>
                    <a:avLst/>
                    <a:gdLst>
                      <a:gd name="connsiteX0" fmla="*/ 4395 w 4395"/>
                      <a:gd name="connsiteY0" fmla="*/ 173 h 173"/>
                      <a:gd name="connsiteX1" fmla="*/ 4252 w 4395"/>
                      <a:gd name="connsiteY1" fmla="*/ 1 h 173"/>
                      <a:gd name="connsiteX2" fmla="*/ 0 w 4395"/>
                      <a:gd name="connsiteY2" fmla="*/ 0 h 173"/>
                      <a:gd name="connsiteX3" fmla="*/ 3457 w 4395"/>
                      <a:gd name="connsiteY3" fmla="*/ 1 h 173"/>
                    </a:gdLst>
                    <a:ahLst/>
                    <a:cxnLst>
                      <a:cxn ang="0">
                        <a:pos x="connsiteX0" y="connsiteY0"/>
                      </a:cxn>
                      <a:cxn ang="0">
                        <a:pos x="connsiteX1" y="connsiteY1"/>
                      </a:cxn>
                      <a:cxn ang="0">
                        <a:pos x="connsiteX2" y="connsiteY2"/>
                      </a:cxn>
                      <a:cxn ang="0">
                        <a:pos x="connsiteX3" y="connsiteY3"/>
                      </a:cxn>
                    </a:cxnLst>
                    <a:rect l="l" t="t" r="r" b="b"/>
                    <a:pathLst>
                      <a:path w="4395" h="173">
                        <a:moveTo>
                          <a:pt x="4395" y="173"/>
                        </a:moveTo>
                        <a:lnTo>
                          <a:pt x="4252" y="1"/>
                        </a:lnTo>
                        <a:lnTo>
                          <a:pt x="0" y="0"/>
                        </a:lnTo>
                        <a:lnTo>
                          <a:pt x="3457" y="1"/>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4" name="组合 33"/>
                <p:cNvGrpSpPr/>
                <p:nvPr/>
              </p:nvGrpSpPr>
              <p:grpSpPr>
                <a:xfrm flipH="1" flipV="1">
                  <a:off x="6010" y="3492"/>
                  <a:ext cx="7469" cy="3876"/>
                  <a:chOff x="5844" y="3471"/>
                  <a:chExt cx="7469" cy="3876"/>
                </a:xfrm>
              </p:grpSpPr>
              <p:sp>
                <p:nvSpPr>
                  <p:cNvPr id="36" name="任意多边形 35"/>
                  <p:cNvSpPr/>
                  <p:nvPr/>
                </p:nvSpPr>
                <p:spPr>
                  <a:xfrm>
                    <a:off x="5844" y="3507"/>
                    <a:ext cx="804" cy="3840"/>
                  </a:xfrm>
                  <a:custGeom>
                    <a:avLst/>
                    <a:gdLst>
                      <a:gd name="connsiteX0" fmla="*/ 804 w 804"/>
                      <a:gd name="connsiteY0" fmla="*/ 0 h 3840"/>
                      <a:gd name="connsiteX1" fmla="*/ 0 w 804"/>
                      <a:gd name="connsiteY1" fmla="*/ 12 h 3840"/>
                      <a:gd name="connsiteX2" fmla="*/ 0 w 804"/>
                      <a:gd name="connsiteY2" fmla="*/ 3840 h 3840"/>
                    </a:gdLst>
                    <a:ahLst/>
                    <a:cxnLst>
                      <a:cxn ang="0">
                        <a:pos x="connsiteX0" y="connsiteY0"/>
                      </a:cxn>
                      <a:cxn ang="0">
                        <a:pos x="connsiteX1" y="connsiteY1"/>
                      </a:cxn>
                      <a:cxn ang="0">
                        <a:pos x="connsiteX2" y="connsiteY2"/>
                      </a:cxn>
                    </a:cxnLst>
                    <a:rect l="l" t="t" r="r" b="b"/>
                    <a:pathLst>
                      <a:path w="804" h="3840">
                        <a:moveTo>
                          <a:pt x="804" y="0"/>
                        </a:moveTo>
                        <a:lnTo>
                          <a:pt x="0" y="12"/>
                        </a:lnTo>
                        <a:lnTo>
                          <a:pt x="0" y="3840"/>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任意多边形 36"/>
                  <p:cNvSpPr/>
                  <p:nvPr/>
                </p:nvSpPr>
                <p:spPr>
                  <a:xfrm>
                    <a:off x="6626" y="3507"/>
                    <a:ext cx="2325" cy="165"/>
                  </a:xfrm>
                  <a:custGeom>
                    <a:avLst/>
                    <a:gdLst>
                      <a:gd name="connsiteX0" fmla="*/ 0 w 2325"/>
                      <a:gd name="connsiteY0" fmla="*/ 0 h 165"/>
                      <a:gd name="connsiteX1" fmla="*/ 157 w 2325"/>
                      <a:gd name="connsiteY1" fmla="*/ 165 h 165"/>
                      <a:gd name="connsiteX2" fmla="*/ 2325 w 2325"/>
                      <a:gd name="connsiteY2" fmla="*/ 165 h 165"/>
                    </a:gdLst>
                    <a:ahLst/>
                    <a:cxnLst>
                      <a:cxn ang="0">
                        <a:pos x="connsiteX0" y="connsiteY0"/>
                      </a:cxn>
                      <a:cxn ang="0">
                        <a:pos x="connsiteX1" y="connsiteY1"/>
                      </a:cxn>
                      <a:cxn ang="0">
                        <a:pos x="connsiteX2" y="connsiteY2"/>
                      </a:cxn>
                    </a:cxnLst>
                    <a:rect l="l" t="t" r="r" b="b"/>
                    <a:pathLst>
                      <a:path w="2325" h="165">
                        <a:moveTo>
                          <a:pt x="0" y="0"/>
                        </a:moveTo>
                        <a:lnTo>
                          <a:pt x="157" y="165"/>
                        </a:lnTo>
                        <a:lnTo>
                          <a:pt x="2325" y="165"/>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8" name="组合 37"/>
                  <p:cNvGrpSpPr/>
                  <p:nvPr/>
                </p:nvGrpSpPr>
                <p:grpSpPr>
                  <a:xfrm>
                    <a:off x="6928" y="3471"/>
                    <a:ext cx="1434" cy="120"/>
                    <a:chOff x="6878" y="3501"/>
                    <a:chExt cx="1434" cy="120"/>
                  </a:xfrm>
                </p:grpSpPr>
                <p:sp>
                  <p:nvSpPr>
                    <p:cNvPr id="39" name="燕尾形 38"/>
                    <p:cNvSpPr/>
                    <p:nvPr/>
                  </p:nvSpPr>
                  <p:spPr>
                    <a:xfrm>
                      <a:off x="6878" y="3501"/>
                      <a:ext cx="120" cy="120"/>
                    </a:xfrm>
                    <a:prstGeom prst="chevron">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燕尾形 40"/>
                    <p:cNvSpPr/>
                    <p:nvPr/>
                  </p:nvSpPr>
                  <p:spPr>
                    <a:xfrm>
                      <a:off x="7024" y="3501"/>
                      <a:ext cx="120" cy="120"/>
                    </a:xfrm>
                    <a:prstGeom prst="chevron">
                      <a:avLst/>
                    </a:prstGeom>
                    <a:solidFill>
                      <a:srgbClr val="61B9EB">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燕尾形 41"/>
                    <p:cNvSpPr/>
                    <p:nvPr/>
                  </p:nvSpPr>
                  <p:spPr>
                    <a:xfrm>
                      <a:off x="7170" y="3501"/>
                      <a:ext cx="120" cy="120"/>
                    </a:xfrm>
                    <a:prstGeom prst="chevron">
                      <a:avLst/>
                    </a:prstGeom>
                    <a:solidFill>
                      <a:srgbClr val="61B9EB">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燕尾形 42"/>
                    <p:cNvSpPr/>
                    <p:nvPr/>
                  </p:nvSpPr>
                  <p:spPr>
                    <a:xfrm>
                      <a:off x="7316" y="3501"/>
                      <a:ext cx="120" cy="120"/>
                    </a:xfrm>
                    <a:prstGeom prst="chevron">
                      <a:avLst/>
                    </a:prstGeom>
                    <a:solidFill>
                      <a:srgbClr val="61B9EB">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燕尾形 43"/>
                    <p:cNvSpPr/>
                    <p:nvPr/>
                  </p:nvSpPr>
                  <p:spPr>
                    <a:xfrm>
                      <a:off x="7462" y="3501"/>
                      <a:ext cx="120" cy="120"/>
                    </a:xfrm>
                    <a:prstGeom prst="chevron">
                      <a:avLst/>
                    </a:prstGeom>
                    <a:solidFill>
                      <a:srgbClr val="61B9EB">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燕尾形 44"/>
                    <p:cNvSpPr/>
                    <p:nvPr/>
                  </p:nvSpPr>
                  <p:spPr>
                    <a:xfrm>
                      <a:off x="7608" y="3501"/>
                      <a:ext cx="120" cy="120"/>
                    </a:xfrm>
                    <a:prstGeom prst="chevron">
                      <a:avLst/>
                    </a:prstGeom>
                    <a:solidFill>
                      <a:srgbClr val="61B9EB">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燕尾形 45"/>
                    <p:cNvSpPr/>
                    <p:nvPr/>
                  </p:nvSpPr>
                  <p:spPr>
                    <a:xfrm>
                      <a:off x="7754" y="3501"/>
                      <a:ext cx="120" cy="120"/>
                    </a:xfrm>
                    <a:prstGeom prst="chevron">
                      <a:avLst/>
                    </a:prstGeom>
                    <a:solidFill>
                      <a:srgbClr val="61B9EB">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燕尾形 46"/>
                    <p:cNvSpPr/>
                    <p:nvPr/>
                  </p:nvSpPr>
                  <p:spPr>
                    <a:xfrm>
                      <a:off x="7900" y="3501"/>
                      <a:ext cx="120" cy="120"/>
                    </a:xfrm>
                    <a:prstGeom prst="chevron">
                      <a:avLst/>
                    </a:prstGeom>
                    <a:solidFill>
                      <a:srgbClr val="61B9EB">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燕尾形 48"/>
                    <p:cNvSpPr/>
                    <p:nvPr/>
                  </p:nvSpPr>
                  <p:spPr>
                    <a:xfrm>
                      <a:off x="8046" y="3501"/>
                      <a:ext cx="120" cy="120"/>
                    </a:xfrm>
                    <a:prstGeom prst="chevron">
                      <a:avLst/>
                    </a:prstGeom>
                    <a:solidFill>
                      <a:srgbClr val="61B9E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燕尾形 49"/>
                    <p:cNvSpPr/>
                    <p:nvPr/>
                  </p:nvSpPr>
                  <p:spPr>
                    <a:xfrm>
                      <a:off x="8192" y="3501"/>
                      <a:ext cx="120" cy="120"/>
                    </a:xfrm>
                    <a:prstGeom prst="chevron">
                      <a:avLst/>
                    </a:prstGeom>
                    <a:solidFill>
                      <a:srgbClr val="61B9EB">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1" name="任意多边形 50"/>
                  <p:cNvSpPr/>
                  <p:nvPr/>
                </p:nvSpPr>
                <p:spPr>
                  <a:xfrm flipH="1">
                    <a:off x="8918" y="3511"/>
                    <a:ext cx="4395" cy="173"/>
                  </a:xfrm>
                  <a:custGeom>
                    <a:avLst/>
                    <a:gdLst>
                      <a:gd name="connsiteX0" fmla="*/ 4395 w 4395"/>
                      <a:gd name="connsiteY0" fmla="*/ 173 h 173"/>
                      <a:gd name="connsiteX1" fmla="*/ 4252 w 4395"/>
                      <a:gd name="connsiteY1" fmla="*/ 1 h 173"/>
                      <a:gd name="connsiteX2" fmla="*/ 0 w 4395"/>
                      <a:gd name="connsiteY2" fmla="*/ 0 h 173"/>
                      <a:gd name="connsiteX3" fmla="*/ 3457 w 4395"/>
                      <a:gd name="connsiteY3" fmla="*/ 1 h 173"/>
                    </a:gdLst>
                    <a:ahLst/>
                    <a:cxnLst>
                      <a:cxn ang="0">
                        <a:pos x="connsiteX0" y="connsiteY0"/>
                      </a:cxn>
                      <a:cxn ang="0">
                        <a:pos x="connsiteX1" y="connsiteY1"/>
                      </a:cxn>
                      <a:cxn ang="0">
                        <a:pos x="connsiteX2" y="connsiteY2"/>
                      </a:cxn>
                      <a:cxn ang="0">
                        <a:pos x="connsiteX3" y="connsiteY3"/>
                      </a:cxn>
                    </a:cxnLst>
                    <a:rect l="l" t="t" r="r" b="b"/>
                    <a:pathLst>
                      <a:path w="4395" h="173">
                        <a:moveTo>
                          <a:pt x="4395" y="173"/>
                        </a:moveTo>
                        <a:lnTo>
                          <a:pt x="4252" y="1"/>
                        </a:lnTo>
                        <a:lnTo>
                          <a:pt x="0" y="0"/>
                        </a:lnTo>
                        <a:lnTo>
                          <a:pt x="3457" y="1"/>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117" name="组合 116"/>
              <p:cNvGrpSpPr/>
              <p:nvPr/>
            </p:nvGrpSpPr>
            <p:grpSpPr>
              <a:xfrm>
                <a:off x="5987" y="3693"/>
                <a:ext cx="7310" cy="3445"/>
                <a:chOff x="5987" y="3693"/>
                <a:chExt cx="7310" cy="3445"/>
              </a:xfrm>
            </p:grpSpPr>
            <p:grpSp>
              <p:nvGrpSpPr>
                <p:cNvPr id="103" name="组合 102"/>
                <p:cNvGrpSpPr/>
                <p:nvPr/>
              </p:nvGrpSpPr>
              <p:grpSpPr>
                <a:xfrm>
                  <a:off x="5987" y="3693"/>
                  <a:ext cx="7311" cy="3281"/>
                  <a:chOff x="6019" y="3693"/>
                  <a:chExt cx="7311" cy="3281"/>
                </a:xfrm>
              </p:grpSpPr>
              <p:sp>
                <p:nvSpPr>
                  <p:cNvPr id="52" name="任意多边形 51"/>
                  <p:cNvSpPr/>
                  <p:nvPr/>
                </p:nvSpPr>
                <p:spPr>
                  <a:xfrm>
                    <a:off x="6019" y="3866"/>
                    <a:ext cx="2944" cy="3108"/>
                  </a:xfrm>
                  <a:custGeom>
                    <a:avLst/>
                    <a:gdLst>
                      <a:gd name="connsiteX0" fmla="*/ 0 w 2944"/>
                      <a:gd name="connsiteY0" fmla="*/ 3108 h 3108"/>
                      <a:gd name="connsiteX1" fmla="*/ 0 w 2944"/>
                      <a:gd name="connsiteY1" fmla="*/ 0 h 3108"/>
                      <a:gd name="connsiteX2" fmla="*/ 2944 w 2944"/>
                      <a:gd name="connsiteY2" fmla="*/ 16 h 3108"/>
                    </a:gdLst>
                    <a:ahLst/>
                    <a:cxnLst>
                      <a:cxn ang="0">
                        <a:pos x="connsiteX0" y="connsiteY0"/>
                      </a:cxn>
                      <a:cxn ang="0">
                        <a:pos x="connsiteX1" y="connsiteY1"/>
                      </a:cxn>
                      <a:cxn ang="0">
                        <a:pos x="connsiteX2" y="connsiteY2"/>
                      </a:cxn>
                    </a:cxnLst>
                    <a:rect l="l" t="t" r="r" b="b"/>
                    <a:pathLst>
                      <a:path w="2944" h="3108">
                        <a:moveTo>
                          <a:pt x="0" y="3108"/>
                        </a:moveTo>
                        <a:lnTo>
                          <a:pt x="0" y="0"/>
                        </a:lnTo>
                        <a:lnTo>
                          <a:pt x="2944" y="16"/>
                        </a:lnTo>
                      </a:path>
                    </a:pathLst>
                  </a:custGeom>
                  <a:noFill/>
                  <a:ln w="19050">
                    <a:solidFill>
                      <a:srgbClr val="61B9EB"/>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任意多边形 58"/>
                  <p:cNvSpPr/>
                  <p:nvPr/>
                </p:nvSpPr>
                <p:spPr>
                  <a:xfrm flipH="1" flipV="1">
                    <a:off x="8951" y="3735"/>
                    <a:ext cx="2940" cy="157"/>
                  </a:xfrm>
                  <a:custGeom>
                    <a:avLst/>
                    <a:gdLst>
                      <a:gd name="connsiteX0" fmla="*/ 2940 w 2940"/>
                      <a:gd name="connsiteY0" fmla="*/ 0 h 157"/>
                      <a:gd name="connsiteX1" fmla="*/ 2797 w 2940"/>
                      <a:gd name="connsiteY1" fmla="*/ 157 h 157"/>
                      <a:gd name="connsiteX2" fmla="*/ 0 w 2940"/>
                      <a:gd name="connsiteY2" fmla="*/ 157 h 157"/>
                    </a:gdLst>
                    <a:ahLst/>
                    <a:cxnLst>
                      <a:cxn ang="0">
                        <a:pos x="connsiteX0" y="connsiteY0"/>
                      </a:cxn>
                      <a:cxn ang="0">
                        <a:pos x="connsiteX1" y="connsiteY1"/>
                      </a:cxn>
                      <a:cxn ang="0">
                        <a:pos x="connsiteX2" y="connsiteY2"/>
                      </a:cxn>
                    </a:cxnLst>
                    <a:rect l="l" t="t" r="r" b="b"/>
                    <a:pathLst>
                      <a:path w="2940" h="157">
                        <a:moveTo>
                          <a:pt x="2940" y="0"/>
                        </a:moveTo>
                        <a:lnTo>
                          <a:pt x="2797" y="157"/>
                        </a:lnTo>
                        <a:lnTo>
                          <a:pt x="0" y="157"/>
                        </a:lnTo>
                      </a:path>
                    </a:pathLst>
                  </a:custGeom>
                  <a:noFill/>
                  <a:ln w="19050">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2" name="组合 101"/>
                  <p:cNvGrpSpPr/>
                  <p:nvPr/>
                </p:nvGrpSpPr>
                <p:grpSpPr>
                  <a:xfrm>
                    <a:off x="11862" y="3693"/>
                    <a:ext cx="1468" cy="84"/>
                    <a:chOff x="11877" y="3735"/>
                    <a:chExt cx="1468" cy="84"/>
                  </a:xfrm>
                </p:grpSpPr>
                <p:sp>
                  <p:nvSpPr>
                    <p:cNvPr id="60" name="椭圆 59"/>
                    <p:cNvSpPr/>
                    <p:nvPr/>
                  </p:nvSpPr>
                  <p:spPr>
                    <a:xfrm flipH="1" flipV="1">
                      <a:off x="11877"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4" name="椭圆 93"/>
                    <p:cNvSpPr/>
                    <p:nvPr/>
                  </p:nvSpPr>
                  <p:spPr>
                    <a:xfrm flipH="1" flipV="1">
                      <a:off x="12050"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5" name="椭圆 94"/>
                    <p:cNvSpPr/>
                    <p:nvPr/>
                  </p:nvSpPr>
                  <p:spPr>
                    <a:xfrm flipH="1" flipV="1">
                      <a:off x="12223"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6" name="椭圆 95"/>
                    <p:cNvSpPr/>
                    <p:nvPr/>
                  </p:nvSpPr>
                  <p:spPr>
                    <a:xfrm flipH="1" flipV="1">
                      <a:off x="12396"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7" name="椭圆 96"/>
                    <p:cNvSpPr/>
                    <p:nvPr/>
                  </p:nvSpPr>
                  <p:spPr>
                    <a:xfrm flipH="1" flipV="1">
                      <a:off x="12569"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8" name="椭圆 97"/>
                    <p:cNvSpPr/>
                    <p:nvPr/>
                  </p:nvSpPr>
                  <p:spPr>
                    <a:xfrm flipH="1" flipV="1">
                      <a:off x="12742"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flipH="1" flipV="1">
                      <a:off x="12915"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椭圆 99"/>
                    <p:cNvSpPr/>
                    <p:nvPr/>
                  </p:nvSpPr>
                  <p:spPr>
                    <a:xfrm flipH="1" flipV="1">
                      <a:off x="13088"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椭圆 100"/>
                    <p:cNvSpPr/>
                    <p:nvPr/>
                  </p:nvSpPr>
                  <p:spPr>
                    <a:xfrm flipH="1" flipV="1">
                      <a:off x="13261"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104" name="组合 103"/>
                <p:cNvGrpSpPr/>
                <p:nvPr/>
              </p:nvGrpSpPr>
              <p:grpSpPr>
                <a:xfrm rot="10800000">
                  <a:off x="5987" y="3858"/>
                  <a:ext cx="7311" cy="3281"/>
                  <a:chOff x="6019" y="3693"/>
                  <a:chExt cx="7311" cy="3281"/>
                </a:xfrm>
              </p:grpSpPr>
              <p:sp>
                <p:nvSpPr>
                  <p:cNvPr id="105" name="任意多边形 104"/>
                  <p:cNvSpPr/>
                  <p:nvPr/>
                </p:nvSpPr>
                <p:spPr>
                  <a:xfrm>
                    <a:off x="6019" y="3866"/>
                    <a:ext cx="2944" cy="3108"/>
                  </a:xfrm>
                  <a:custGeom>
                    <a:avLst/>
                    <a:gdLst>
                      <a:gd name="connsiteX0" fmla="*/ 0 w 2944"/>
                      <a:gd name="connsiteY0" fmla="*/ 3108 h 3108"/>
                      <a:gd name="connsiteX1" fmla="*/ 0 w 2944"/>
                      <a:gd name="connsiteY1" fmla="*/ 0 h 3108"/>
                      <a:gd name="connsiteX2" fmla="*/ 2944 w 2944"/>
                      <a:gd name="connsiteY2" fmla="*/ 16 h 3108"/>
                    </a:gdLst>
                    <a:ahLst/>
                    <a:cxnLst>
                      <a:cxn ang="0">
                        <a:pos x="connsiteX0" y="connsiteY0"/>
                      </a:cxn>
                      <a:cxn ang="0">
                        <a:pos x="connsiteX1" y="connsiteY1"/>
                      </a:cxn>
                      <a:cxn ang="0">
                        <a:pos x="connsiteX2" y="connsiteY2"/>
                      </a:cxn>
                    </a:cxnLst>
                    <a:rect l="l" t="t" r="r" b="b"/>
                    <a:pathLst>
                      <a:path w="2944" h="3108">
                        <a:moveTo>
                          <a:pt x="0" y="3108"/>
                        </a:moveTo>
                        <a:lnTo>
                          <a:pt x="0" y="0"/>
                        </a:lnTo>
                        <a:lnTo>
                          <a:pt x="2944" y="16"/>
                        </a:lnTo>
                      </a:path>
                    </a:pathLst>
                  </a:custGeom>
                  <a:noFill/>
                  <a:ln w="19050">
                    <a:solidFill>
                      <a:srgbClr val="61B9EB"/>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任意多边形 105"/>
                  <p:cNvSpPr/>
                  <p:nvPr/>
                </p:nvSpPr>
                <p:spPr>
                  <a:xfrm flipH="1" flipV="1">
                    <a:off x="8951" y="3735"/>
                    <a:ext cx="2940" cy="157"/>
                  </a:xfrm>
                  <a:custGeom>
                    <a:avLst/>
                    <a:gdLst>
                      <a:gd name="connsiteX0" fmla="*/ 2940 w 2940"/>
                      <a:gd name="connsiteY0" fmla="*/ 0 h 157"/>
                      <a:gd name="connsiteX1" fmla="*/ 2797 w 2940"/>
                      <a:gd name="connsiteY1" fmla="*/ 157 h 157"/>
                      <a:gd name="connsiteX2" fmla="*/ 0 w 2940"/>
                      <a:gd name="connsiteY2" fmla="*/ 157 h 157"/>
                    </a:gdLst>
                    <a:ahLst/>
                    <a:cxnLst>
                      <a:cxn ang="0">
                        <a:pos x="connsiteX0" y="connsiteY0"/>
                      </a:cxn>
                      <a:cxn ang="0">
                        <a:pos x="connsiteX1" y="connsiteY1"/>
                      </a:cxn>
                      <a:cxn ang="0">
                        <a:pos x="connsiteX2" y="connsiteY2"/>
                      </a:cxn>
                    </a:cxnLst>
                    <a:rect l="l" t="t" r="r" b="b"/>
                    <a:pathLst>
                      <a:path w="2940" h="157">
                        <a:moveTo>
                          <a:pt x="2940" y="0"/>
                        </a:moveTo>
                        <a:lnTo>
                          <a:pt x="2797" y="157"/>
                        </a:lnTo>
                        <a:lnTo>
                          <a:pt x="0" y="157"/>
                        </a:lnTo>
                      </a:path>
                    </a:pathLst>
                  </a:custGeom>
                  <a:noFill/>
                  <a:ln w="19050">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7" name="组合 106"/>
                  <p:cNvGrpSpPr/>
                  <p:nvPr/>
                </p:nvGrpSpPr>
                <p:grpSpPr>
                  <a:xfrm>
                    <a:off x="11862" y="3693"/>
                    <a:ext cx="1468" cy="84"/>
                    <a:chOff x="11877" y="3735"/>
                    <a:chExt cx="1468" cy="84"/>
                  </a:xfrm>
                </p:grpSpPr>
                <p:sp>
                  <p:nvSpPr>
                    <p:cNvPr id="108" name="椭圆 107"/>
                    <p:cNvSpPr/>
                    <p:nvPr/>
                  </p:nvSpPr>
                  <p:spPr>
                    <a:xfrm flipH="1" flipV="1">
                      <a:off x="11877"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9" name="椭圆 108"/>
                    <p:cNvSpPr/>
                    <p:nvPr/>
                  </p:nvSpPr>
                  <p:spPr>
                    <a:xfrm flipH="1" flipV="1">
                      <a:off x="12050"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0" name="椭圆 109"/>
                    <p:cNvSpPr/>
                    <p:nvPr/>
                  </p:nvSpPr>
                  <p:spPr>
                    <a:xfrm flipH="1" flipV="1">
                      <a:off x="12223"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1" name="椭圆 110"/>
                    <p:cNvSpPr/>
                    <p:nvPr/>
                  </p:nvSpPr>
                  <p:spPr>
                    <a:xfrm flipH="1" flipV="1">
                      <a:off x="12396"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2" name="椭圆 111"/>
                    <p:cNvSpPr/>
                    <p:nvPr/>
                  </p:nvSpPr>
                  <p:spPr>
                    <a:xfrm flipH="1" flipV="1">
                      <a:off x="12569"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3" name="椭圆 112"/>
                    <p:cNvSpPr/>
                    <p:nvPr/>
                  </p:nvSpPr>
                  <p:spPr>
                    <a:xfrm flipH="1" flipV="1">
                      <a:off x="12742"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4" name="椭圆 113"/>
                    <p:cNvSpPr/>
                    <p:nvPr/>
                  </p:nvSpPr>
                  <p:spPr>
                    <a:xfrm flipH="1" flipV="1">
                      <a:off x="12915"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5" name="椭圆 114"/>
                    <p:cNvSpPr/>
                    <p:nvPr/>
                  </p:nvSpPr>
                  <p:spPr>
                    <a:xfrm flipH="1" flipV="1">
                      <a:off x="13088"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6" name="椭圆 115"/>
                    <p:cNvSpPr/>
                    <p:nvPr/>
                  </p:nvSpPr>
                  <p:spPr>
                    <a:xfrm flipH="1" flipV="1">
                      <a:off x="13261"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grpSp>
        <p:sp>
          <p:nvSpPr>
            <p:cNvPr id="119" name="文本框 118"/>
            <p:cNvSpPr txBox="1"/>
            <p:nvPr/>
          </p:nvSpPr>
          <p:spPr>
            <a:xfrm>
              <a:off x="6199" y="4304"/>
              <a:ext cx="6881" cy="2163"/>
            </a:xfrm>
            <a:prstGeom prst="rect">
              <a:avLst/>
            </a:prstGeom>
            <a:noFill/>
          </p:spPr>
          <p:txBody>
            <a:bodyPr wrap="square" rtlCol="0" anchor="ctr" anchorCtr="0">
              <a:noAutofit/>
            </a:bodyPr>
            <a:p>
              <a:pPr algn="l" fontAlgn="auto">
                <a:lnSpc>
                  <a:spcPts val="2500"/>
                </a:lnSpc>
              </a:pPr>
              <a:r>
                <a:rPr lang="en-US" altLang="zh-CN" sz="1400" spc="150">
                  <a:solidFill>
                    <a:schemeClr val="tx1"/>
                  </a:solidFill>
                  <a:uFillTx/>
                  <a:latin typeface="汉仪旗黑-55简" panose="00020600040101010101" charset="-128"/>
                  <a:ea typeface="汉仪旗黑-55简" panose="00020600040101010101" charset="-128"/>
                </a:rPr>
                <a:t>     </a:t>
              </a:r>
              <a:r>
                <a:rPr lang="zh-CN" altLang="en-US" sz="1400" spc="150">
                  <a:solidFill>
                    <a:schemeClr val="tx1"/>
                  </a:solidFill>
                  <a:uFillTx/>
                  <a:latin typeface="汉仪旗黑-55简" panose="00020600040101010101" charset="-128"/>
                  <a:ea typeface="汉仪旗黑-55简" panose="00020600040101010101" charset="-128"/>
                </a:rPr>
                <a:t>下图是我设计的</a:t>
              </a:r>
              <a:r>
                <a:rPr lang="en-US" altLang="zh-CN" sz="1400" spc="150">
                  <a:solidFill>
                    <a:schemeClr val="tx1"/>
                  </a:solidFill>
                  <a:uFillTx/>
                  <a:latin typeface="汉仪旗黑-55简" panose="00020600040101010101" charset="-128"/>
                  <a:ea typeface="汉仪旗黑-55简" panose="00020600040101010101" charset="-128"/>
                </a:rPr>
                <a:t>APP</a:t>
              </a:r>
              <a:r>
                <a:rPr lang="zh-CN" altLang="en-US" sz="1400" spc="150">
                  <a:solidFill>
                    <a:schemeClr val="tx1"/>
                  </a:solidFill>
                  <a:uFillTx/>
                  <a:latin typeface="汉仪旗黑-55简" panose="00020600040101010101" charset="-128"/>
                  <a:ea typeface="汉仪旗黑-55简" panose="00020600040101010101" charset="-128"/>
                </a:rPr>
                <a:t>界面截图</a:t>
              </a:r>
              <a:endParaRPr lang="zh-CN" altLang="en-US" sz="1400" spc="150">
                <a:solidFill>
                  <a:schemeClr val="tx1"/>
                </a:solidFill>
                <a:uFillTx/>
                <a:latin typeface="汉仪旗黑-55简" panose="00020600040101010101" charset="-128"/>
                <a:ea typeface="汉仪旗黑-55简" panose="00020600040101010101" charset="-128"/>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24873" y="2410778"/>
            <a:ext cx="2733040" cy="1417955"/>
            <a:chOff x="2441" y="3960"/>
            <a:chExt cx="4304" cy="2233"/>
          </a:xfrm>
          <a:effectLst/>
        </p:grpSpPr>
        <p:sp>
          <p:nvSpPr>
            <p:cNvPr id="3" name="文本框 2"/>
            <p:cNvSpPr txBox="1"/>
            <p:nvPr/>
          </p:nvSpPr>
          <p:spPr>
            <a:xfrm>
              <a:off x="2441" y="3960"/>
              <a:ext cx="3984" cy="1454"/>
            </a:xfrm>
            <a:prstGeom prst="rect">
              <a:avLst/>
            </a:prstGeom>
            <a:noFill/>
          </p:spPr>
          <p:txBody>
            <a:bodyPr vert="horz" wrap="square" rtlCol="0">
              <a:spAutoFit/>
            </a:bodyPr>
            <a:lstStyle/>
            <a:p>
              <a:pPr algn="dist"/>
              <a:r>
                <a:rPr lang="zh-CN" altLang="en-US" sz="5400" b="1"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rPr>
                <a:t>“目录”</a:t>
              </a:r>
              <a:endParaRPr lang="zh-CN" altLang="en-US" sz="5400" b="1" dirty="0">
                <a:solidFill>
                  <a:schemeClr val="bg1"/>
                </a:solidFill>
                <a:latin typeface="思源黑体 CN Regular" panose="020B0500000000000000" pitchFamily="34" charset="-122"/>
                <a:ea typeface="思源黑体 CN Regular" panose="020B0500000000000000" pitchFamily="34" charset="-122"/>
                <a:cs typeface="Arial" panose="020B0604020202020204" pitchFamily="34" charset="0"/>
              </a:endParaRPr>
            </a:p>
          </p:txBody>
        </p:sp>
        <p:sp>
          <p:nvSpPr>
            <p:cNvPr id="4" name="文本框 3"/>
            <p:cNvSpPr txBox="1"/>
            <p:nvPr/>
          </p:nvSpPr>
          <p:spPr>
            <a:xfrm>
              <a:off x="3265" y="5563"/>
              <a:ext cx="3480" cy="630"/>
            </a:xfrm>
            <a:prstGeom prst="rect">
              <a:avLst/>
            </a:prstGeom>
            <a:noFill/>
          </p:spPr>
          <p:txBody>
            <a:bodyPr vert="horz" wrap="square" rtlCol="0">
              <a:spAutoFit/>
            </a:bodyPr>
            <a:lstStyle/>
            <a:p>
              <a:pPr algn="dist"/>
              <a:r>
                <a:rPr lang="en-US" altLang="zh-CN" sz="2000" dirty="0">
                  <a:solidFill>
                    <a:schemeClr val="bg1"/>
                  </a:solidFill>
                  <a:latin typeface="思源黑体 CN Regular" panose="020B0500000000000000" pitchFamily="34" charset="-122"/>
                  <a:ea typeface="思源黑体 CN Regular" panose="020B0500000000000000" pitchFamily="34" charset="-122"/>
                </a:rPr>
                <a:t>CONTENTS</a:t>
              </a:r>
              <a:endParaRPr lang="en-US" altLang="zh-CN" sz="2000" dirty="0">
                <a:solidFill>
                  <a:schemeClr val="bg1"/>
                </a:solidFill>
                <a:latin typeface="思源黑体 CN Regular" panose="020B0500000000000000" pitchFamily="34" charset="-122"/>
                <a:ea typeface="思源黑体 CN Regular" panose="020B0500000000000000" pitchFamily="34" charset="-122"/>
              </a:endParaRPr>
            </a:p>
          </p:txBody>
        </p:sp>
      </p:grpSp>
      <p:sp>
        <p:nvSpPr>
          <p:cNvPr id="5" name="圆角矩形 6"/>
          <p:cNvSpPr/>
          <p:nvPr>
            <p:custDataLst>
              <p:tags r:id="rId1"/>
            </p:custDataLst>
          </p:nvPr>
        </p:nvSpPr>
        <p:spPr>
          <a:xfrm>
            <a:off x="6852516" y="4141153"/>
            <a:ext cx="633095" cy="479425"/>
          </a:xfrm>
          <a:prstGeom prst="roundRect">
            <a:avLst/>
          </a:prstGeom>
          <a:noFill/>
          <a:ln>
            <a:solidFill>
              <a:srgbClr val="7CAFD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7CAFDE"/>
              </a:solidFill>
              <a:latin typeface="思源黑体 CN Regular" panose="020B0500000000000000" pitchFamily="34" charset="-122"/>
              <a:ea typeface="思源黑体 CN Regular" panose="020B0500000000000000" pitchFamily="34" charset="-122"/>
            </a:endParaRPr>
          </a:p>
        </p:txBody>
      </p:sp>
      <p:sp>
        <p:nvSpPr>
          <p:cNvPr id="6" name="圆角矩形 5"/>
          <p:cNvSpPr/>
          <p:nvPr>
            <p:custDataLst>
              <p:tags r:id="rId2"/>
            </p:custDataLst>
          </p:nvPr>
        </p:nvSpPr>
        <p:spPr>
          <a:xfrm>
            <a:off x="6852516" y="3284538"/>
            <a:ext cx="633095" cy="479425"/>
          </a:xfrm>
          <a:prstGeom prst="roundRect">
            <a:avLst/>
          </a:prstGeom>
          <a:noFill/>
          <a:ln>
            <a:solidFill>
              <a:srgbClr val="7CAFD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7CAFDE"/>
              </a:solidFill>
              <a:latin typeface="思源黑体 CN Regular" panose="020B0500000000000000" pitchFamily="34" charset="-122"/>
              <a:ea typeface="思源黑体 CN Regular" panose="020B0500000000000000" pitchFamily="34" charset="-122"/>
            </a:endParaRPr>
          </a:p>
        </p:txBody>
      </p:sp>
      <p:sp>
        <p:nvSpPr>
          <p:cNvPr id="7" name="圆角矩形 4"/>
          <p:cNvSpPr/>
          <p:nvPr>
            <p:custDataLst>
              <p:tags r:id="rId3"/>
            </p:custDataLst>
          </p:nvPr>
        </p:nvSpPr>
        <p:spPr>
          <a:xfrm>
            <a:off x="6852516" y="2478088"/>
            <a:ext cx="633095" cy="479425"/>
          </a:xfrm>
          <a:prstGeom prst="roundRect">
            <a:avLst/>
          </a:prstGeom>
          <a:noFill/>
          <a:ln>
            <a:solidFill>
              <a:srgbClr val="7CAFD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7CAFDE"/>
              </a:solidFill>
              <a:latin typeface="思源黑体 CN Regular" panose="020B0500000000000000" pitchFamily="34" charset="-122"/>
              <a:ea typeface="思源黑体 CN Regular" panose="020B0500000000000000" pitchFamily="34" charset="-122"/>
            </a:endParaRPr>
          </a:p>
        </p:txBody>
      </p:sp>
      <p:sp>
        <p:nvSpPr>
          <p:cNvPr id="8" name="圆角矩形 7"/>
          <p:cNvSpPr/>
          <p:nvPr>
            <p:custDataLst>
              <p:tags r:id="rId4"/>
            </p:custDataLst>
          </p:nvPr>
        </p:nvSpPr>
        <p:spPr>
          <a:xfrm>
            <a:off x="6852516" y="4992688"/>
            <a:ext cx="633095" cy="479425"/>
          </a:xfrm>
          <a:prstGeom prst="roundRect">
            <a:avLst/>
          </a:prstGeom>
          <a:noFill/>
          <a:ln>
            <a:solidFill>
              <a:srgbClr val="7CAFD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7CAFDE"/>
              </a:solidFill>
              <a:latin typeface="思源黑体 CN Regular" panose="020B0500000000000000" pitchFamily="34" charset="-122"/>
              <a:ea typeface="思源黑体 CN Regular" panose="020B0500000000000000" pitchFamily="34" charset="-122"/>
            </a:endParaRPr>
          </a:p>
        </p:txBody>
      </p:sp>
      <p:sp>
        <p:nvSpPr>
          <p:cNvPr id="9" name="圆角矩形 10"/>
          <p:cNvSpPr/>
          <p:nvPr>
            <p:custDataLst>
              <p:tags r:id="rId5"/>
            </p:custDataLst>
          </p:nvPr>
        </p:nvSpPr>
        <p:spPr>
          <a:xfrm>
            <a:off x="6852516" y="1577658"/>
            <a:ext cx="633095" cy="479425"/>
          </a:xfrm>
          <a:prstGeom prst="roundRect">
            <a:avLst/>
          </a:prstGeom>
          <a:noFill/>
          <a:ln>
            <a:solidFill>
              <a:srgbClr val="7CAFDE"/>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b="1">
              <a:solidFill>
                <a:srgbClr val="7CAFDE"/>
              </a:solidFill>
              <a:latin typeface="思源黑体 CN Regular" panose="020B0500000000000000" pitchFamily="34" charset="-122"/>
              <a:ea typeface="思源黑体 CN Regular" panose="020B0500000000000000" pitchFamily="34" charset="-122"/>
            </a:endParaRPr>
          </a:p>
        </p:txBody>
      </p:sp>
      <p:sp>
        <p:nvSpPr>
          <p:cNvPr id="10" name="矩形 9"/>
          <p:cNvSpPr/>
          <p:nvPr>
            <p:custDataLst>
              <p:tags r:id="rId6"/>
            </p:custDataLst>
          </p:nvPr>
        </p:nvSpPr>
        <p:spPr>
          <a:xfrm>
            <a:off x="8408670" y="1557655"/>
            <a:ext cx="786130" cy="368300"/>
          </a:xfrm>
          <a:prstGeom prst="rect">
            <a:avLst/>
          </a:prstGeom>
        </p:spPr>
        <p:txBody>
          <a:bodyPr wrap="square">
            <a:spAutoFit/>
          </a:bodyPr>
          <a:lstStyle/>
          <a:p>
            <a:pPr algn="dist"/>
            <a:r>
              <a:rPr lang="zh-CN" altLang="en-US" dirty="0">
                <a:solidFill>
                  <a:srgbClr val="7CAFDE"/>
                </a:solidFill>
                <a:latin typeface="思源黑体 CN Regular" panose="020B0500000000000000" pitchFamily="34" charset="-122"/>
                <a:ea typeface="思源黑体 CN Regular" panose="020B0500000000000000" pitchFamily="34" charset="-122"/>
              </a:rPr>
              <a:t>背景</a:t>
            </a:r>
            <a:endParaRPr lang="zh-CN" altLang="en-US" dirty="0">
              <a:solidFill>
                <a:srgbClr val="7CAFDE"/>
              </a:solidFill>
              <a:latin typeface="思源黑体 CN Regular" panose="020B0500000000000000" pitchFamily="34" charset="-122"/>
              <a:ea typeface="思源黑体 CN Regular" panose="020B0500000000000000" pitchFamily="34" charset="-122"/>
            </a:endParaRPr>
          </a:p>
        </p:txBody>
      </p:sp>
      <p:sp>
        <p:nvSpPr>
          <p:cNvPr id="11" name="文本框 10"/>
          <p:cNvSpPr txBox="1"/>
          <p:nvPr>
            <p:custDataLst>
              <p:tags r:id="rId7"/>
            </p:custDataLst>
          </p:nvPr>
        </p:nvSpPr>
        <p:spPr>
          <a:xfrm>
            <a:off x="7975600" y="1895475"/>
            <a:ext cx="1895475" cy="245110"/>
          </a:xfrm>
          <a:prstGeom prst="rect">
            <a:avLst/>
          </a:prstGeom>
          <a:noFill/>
        </p:spPr>
        <p:txBody>
          <a:bodyPr wrap="square" rtlCol="0">
            <a:spAutoFit/>
          </a:bodyPr>
          <a:lstStyle>
            <a:defPPr>
              <a:defRPr lang="zh-CN"/>
            </a:defPPr>
            <a:lvl1pPr algn="ctr">
              <a:defRPr sz="6000" b="1">
                <a:blipFill dpi="0" rotWithShape="1">
                  <a:blip r:embed="rId8"/>
                  <a:srcRect/>
                  <a:stretch>
                    <a:fillRect/>
                  </a:stretch>
                </a:blipFill>
              </a:defRPr>
            </a:lvl1pPr>
          </a:lstStyle>
          <a:p>
            <a:pPr algn="dist"/>
            <a:r>
              <a:rPr lang="en-US" altLang="zh-CN" sz="1000" b="0" dirty="0">
                <a:solidFill>
                  <a:srgbClr val="7CAFDE"/>
                </a:solidFill>
                <a:latin typeface="思源黑体 CN Regular" panose="020B0500000000000000" pitchFamily="34" charset="-122"/>
                <a:ea typeface="思源黑体 CN Regular" panose="020B0500000000000000" pitchFamily="34" charset="-122"/>
                <a:cs typeface="Arial" panose="020B0604020202020204" pitchFamily="34" charset="0"/>
              </a:rPr>
              <a:t>background</a:t>
            </a:r>
            <a:endParaRPr lang="en-US" altLang="zh-CN" sz="1000" b="0" dirty="0">
              <a:solidFill>
                <a:srgbClr val="7CAFDE"/>
              </a:solidFill>
              <a:latin typeface="思源黑体 CN Regular" panose="020B0500000000000000" pitchFamily="34" charset="-122"/>
              <a:ea typeface="思源黑体 CN Regular" panose="020B0500000000000000" pitchFamily="34" charset="-122"/>
              <a:cs typeface="Arial" panose="020B0604020202020204" pitchFamily="34" charset="0"/>
            </a:endParaRPr>
          </a:p>
        </p:txBody>
      </p:sp>
      <p:sp>
        <p:nvSpPr>
          <p:cNvPr id="12" name="矩形 11"/>
          <p:cNvSpPr/>
          <p:nvPr>
            <p:custDataLst>
              <p:tags r:id="rId9"/>
            </p:custDataLst>
          </p:nvPr>
        </p:nvSpPr>
        <p:spPr>
          <a:xfrm>
            <a:off x="8138160" y="2411095"/>
            <a:ext cx="1440815" cy="368300"/>
          </a:xfrm>
          <a:prstGeom prst="rect">
            <a:avLst/>
          </a:prstGeom>
        </p:spPr>
        <p:txBody>
          <a:bodyPr wrap="square">
            <a:spAutoFit/>
          </a:bodyPr>
          <a:lstStyle/>
          <a:p>
            <a:pPr algn="dist"/>
            <a:r>
              <a:rPr lang="zh-CN" altLang="en-US" dirty="0">
                <a:solidFill>
                  <a:srgbClr val="7CAFDE"/>
                </a:solidFill>
                <a:latin typeface="思源黑体 CN Regular" panose="020B0500000000000000" pitchFamily="34" charset="-122"/>
                <a:ea typeface="思源黑体 CN Regular" panose="020B0500000000000000" pitchFamily="34" charset="-122"/>
              </a:rPr>
              <a:t>设计思路</a:t>
            </a:r>
            <a:endParaRPr lang="zh-CN" altLang="en-US" dirty="0">
              <a:solidFill>
                <a:srgbClr val="7CAFDE"/>
              </a:solidFill>
              <a:latin typeface="思源黑体 CN Regular" panose="020B0500000000000000" pitchFamily="34" charset="-122"/>
              <a:ea typeface="思源黑体 CN Regular" panose="020B0500000000000000" pitchFamily="34" charset="-122"/>
            </a:endParaRPr>
          </a:p>
        </p:txBody>
      </p:sp>
      <p:sp>
        <p:nvSpPr>
          <p:cNvPr id="13" name="文本框 12"/>
          <p:cNvSpPr txBox="1"/>
          <p:nvPr>
            <p:custDataLst>
              <p:tags r:id="rId10"/>
            </p:custDataLst>
          </p:nvPr>
        </p:nvSpPr>
        <p:spPr>
          <a:xfrm>
            <a:off x="7975600" y="2788285"/>
            <a:ext cx="1895475" cy="245110"/>
          </a:xfrm>
          <a:prstGeom prst="rect">
            <a:avLst/>
          </a:prstGeom>
          <a:noFill/>
        </p:spPr>
        <p:txBody>
          <a:bodyPr wrap="square" rtlCol="0">
            <a:spAutoFit/>
          </a:bodyPr>
          <a:lstStyle>
            <a:defPPr>
              <a:defRPr lang="zh-CN"/>
            </a:defPPr>
            <a:lvl1pPr algn="ctr">
              <a:defRPr sz="6000" b="1">
                <a:blipFill dpi="0" rotWithShape="1">
                  <a:blip r:embed="rId8"/>
                  <a:srcRect/>
                  <a:stretch>
                    <a:fillRect/>
                  </a:stretch>
                </a:blipFill>
              </a:defRPr>
            </a:lvl1pPr>
          </a:lstStyle>
          <a:p>
            <a:pPr algn="dist"/>
            <a:r>
              <a:rPr lang="en-US" altLang="zh-CN" sz="1000" b="0" dirty="0">
                <a:solidFill>
                  <a:srgbClr val="7CAFDE"/>
                </a:solidFill>
                <a:latin typeface="思源黑体 CN Regular" panose="020B0500000000000000" pitchFamily="34" charset="-122"/>
                <a:ea typeface="思源黑体 CN Regular" panose="020B0500000000000000" pitchFamily="34" charset="-122"/>
                <a:cs typeface="Arial" panose="020B0604020202020204" pitchFamily="34" charset="0"/>
              </a:rPr>
              <a:t>design thought</a:t>
            </a:r>
            <a:endParaRPr lang="en-US" altLang="zh-CN" sz="1000" b="0" dirty="0">
              <a:solidFill>
                <a:srgbClr val="7CAFDE"/>
              </a:solidFill>
              <a:latin typeface="思源黑体 CN Regular" panose="020B0500000000000000" pitchFamily="34" charset="-122"/>
              <a:ea typeface="思源黑体 CN Regular" panose="020B0500000000000000" pitchFamily="34" charset="-122"/>
              <a:cs typeface="Arial" panose="020B0604020202020204" pitchFamily="34" charset="0"/>
            </a:endParaRPr>
          </a:p>
        </p:txBody>
      </p:sp>
      <p:sp>
        <p:nvSpPr>
          <p:cNvPr id="14" name="矩形 13"/>
          <p:cNvSpPr/>
          <p:nvPr>
            <p:custDataLst>
              <p:tags r:id="rId11"/>
            </p:custDataLst>
          </p:nvPr>
        </p:nvSpPr>
        <p:spPr>
          <a:xfrm>
            <a:off x="8138160" y="3263900"/>
            <a:ext cx="1353820" cy="368300"/>
          </a:xfrm>
          <a:prstGeom prst="rect">
            <a:avLst/>
          </a:prstGeom>
        </p:spPr>
        <p:txBody>
          <a:bodyPr wrap="square">
            <a:spAutoFit/>
          </a:bodyPr>
          <a:lstStyle/>
          <a:p>
            <a:pPr algn="dist"/>
            <a:r>
              <a:rPr lang="zh-CN" altLang="en-US" dirty="0">
                <a:solidFill>
                  <a:srgbClr val="7CAFDE"/>
                </a:solidFill>
                <a:latin typeface="思源黑体 CN Regular" panose="020B0500000000000000" pitchFamily="34" charset="-122"/>
                <a:ea typeface="思源黑体 CN Regular" panose="020B0500000000000000" pitchFamily="34" charset="-122"/>
              </a:rPr>
              <a:t>代码展示</a:t>
            </a:r>
            <a:endParaRPr lang="zh-CN" altLang="en-US" dirty="0">
              <a:solidFill>
                <a:srgbClr val="7CAFDE"/>
              </a:solidFill>
              <a:latin typeface="思源黑体 CN Regular" panose="020B0500000000000000" pitchFamily="34" charset="-122"/>
              <a:ea typeface="思源黑体 CN Regular" panose="020B0500000000000000" pitchFamily="34" charset="-122"/>
            </a:endParaRPr>
          </a:p>
        </p:txBody>
      </p:sp>
      <p:sp>
        <p:nvSpPr>
          <p:cNvPr id="15" name="文本框 14"/>
          <p:cNvSpPr txBox="1"/>
          <p:nvPr>
            <p:custDataLst>
              <p:tags r:id="rId12"/>
            </p:custDataLst>
          </p:nvPr>
        </p:nvSpPr>
        <p:spPr>
          <a:xfrm>
            <a:off x="7975600" y="3632200"/>
            <a:ext cx="1894840" cy="245110"/>
          </a:xfrm>
          <a:prstGeom prst="rect">
            <a:avLst/>
          </a:prstGeom>
          <a:noFill/>
        </p:spPr>
        <p:txBody>
          <a:bodyPr wrap="square" rtlCol="0">
            <a:spAutoFit/>
          </a:bodyPr>
          <a:lstStyle>
            <a:defPPr>
              <a:defRPr lang="zh-CN"/>
            </a:defPPr>
            <a:lvl1pPr algn="ctr">
              <a:defRPr sz="6000" b="1">
                <a:blipFill dpi="0" rotWithShape="1">
                  <a:blip r:embed="rId8"/>
                  <a:srcRect/>
                  <a:stretch>
                    <a:fillRect/>
                  </a:stretch>
                </a:blipFill>
              </a:defRPr>
            </a:lvl1pPr>
          </a:lstStyle>
          <a:p>
            <a:pPr algn="dist"/>
            <a:r>
              <a:rPr lang="en-US" altLang="zh-CN" sz="1000" b="0" dirty="0">
                <a:solidFill>
                  <a:srgbClr val="7CAFDE"/>
                </a:solidFill>
                <a:latin typeface="思源黑体 CN Regular" panose="020B0500000000000000" pitchFamily="34" charset="-122"/>
                <a:ea typeface="思源黑体 CN Regular" panose="020B0500000000000000" pitchFamily="34" charset="-122"/>
                <a:cs typeface="Arial" panose="020B0604020202020204" pitchFamily="34" charset="0"/>
              </a:rPr>
              <a:t>Code presentation</a:t>
            </a:r>
            <a:endParaRPr lang="en-US" altLang="zh-CN" sz="1000" b="0" dirty="0">
              <a:solidFill>
                <a:srgbClr val="7CAFDE"/>
              </a:solidFill>
              <a:latin typeface="思源黑体 CN Regular" panose="020B0500000000000000" pitchFamily="34" charset="-122"/>
              <a:ea typeface="思源黑体 CN Regular" panose="020B0500000000000000" pitchFamily="34" charset="-122"/>
              <a:cs typeface="Arial" panose="020B0604020202020204" pitchFamily="34" charset="0"/>
            </a:endParaRPr>
          </a:p>
        </p:txBody>
      </p:sp>
      <p:sp>
        <p:nvSpPr>
          <p:cNvPr id="16" name="矩形 15"/>
          <p:cNvSpPr/>
          <p:nvPr>
            <p:custDataLst>
              <p:tags r:id="rId13"/>
            </p:custDataLst>
          </p:nvPr>
        </p:nvSpPr>
        <p:spPr>
          <a:xfrm>
            <a:off x="7975600" y="4116705"/>
            <a:ext cx="1894205" cy="368300"/>
          </a:xfrm>
          <a:prstGeom prst="rect">
            <a:avLst/>
          </a:prstGeom>
        </p:spPr>
        <p:txBody>
          <a:bodyPr wrap="square">
            <a:spAutoFit/>
          </a:bodyPr>
          <a:lstStyle/>
          <a:p>
            <a:pPr algn="dist"/>
            <a:r>
              <a:rPr lang="en-US" altLang="zh-CN" dirty="0">
                <a:solidFill>
                  <a:srgbClr val="7CAFDE"/>
                </a:solidFill>
                <a:latin typeface="思源黑体 CN Regular" panose="020B0500000000000000" pitchFamily="34" charset="-122"/>
                <a:ea typeface="思源黑体 CN Regular" panose="020B0500000000000000" pitchFamily="34" charset="-122"/>
              </a:rPr>
              <a:t>APP</a:t>
            </a:r>
            <a:r>
              <a:rPr lang="zh-CN" altLang="en-US" dirty="0">
                <a:solidFill>
                  <a:srgbClr val="7CAFDE"/>
                </a:solidFill>
                <a:latin typeface="思源黑体 CN Regular" panose="020B0500000000000000" pitchFamily="34" charset="-122"/>
                <a:ea typeface="思源黑体 CN Regular" panose="020B0500000000000000" pitchFamily="34" charset="-122"/>
              </a:rPr>
              <a:t>截图展示</a:t>
            </a:r>
            <a:endParaRPr lang="zh-CN" altLang="en-US" dirty="0">
              <a:solidFill>
                <a:srgbClr val="7CAFDE"/>
              </a:solidFill>
              <a:latin typeface="思源黑体 CN Regular" panose="020B0500000000000000" pitchFamily="34" charset="-122"/>
              <a:ea typeface="思源黑体 CN Regular" panose="020B0500000000000000" pitchFamily="34" charset="-122"/>
            </a:endParaRPr>
          </a:p>
        </p:txBody>
      </p:sp>
      <p:sp>
        <p:nvSpPr>
          <p:cNvPr id="17" name="文本框 16"/>
          <p:cNvSpPr txBox="1"/>
          <p:nvPr>
            <p:custDataLst>
              <p:tags r:id="rId14"/>
            </p:custDataLst>
          </p:nvPr>
        </p:nvSpPr>
        <p:spPr>
          <a:xfrm>
            <a:off x="7974965" y="4476115"/>
            <a:ext cx="1894205" cy="245110"/>
          </a:xfrm>
          <a:prstGeom prst="rect">
            <a:avLst/>
          </a:prstGeom>
          <a:noFill/>
        </p:spPr>
        <p:txBody>
          <a:bodyPr wrap="square" rtlCol="0">
            <a:spAutoFit/>
          </a:bodyPr>
          <a:lstStyle>
            <a:defPPr>
              <a:defRPr lang="zh-CN"/>
            </a:defPPr>
            <a:lvl1pPr algn="ctr">
              <a:defRPr sz="6000" b="1">
                <a:blipFill dpi="0" rotWithShape="1">
                  <a:blip r:embed="rId8"/>
                  <a:srcRect/>
                  <a:stretch>
                    <a:fillRect/>
                  </a:stretch>
                </a:blipFill>
              </a:defRPr>
            </a:lvl1pPr>
          </a:lstStyle>
          <a:p>
            <a:pPr algn="dist"/>
            <a:r>
              <a:rPr lang="en-US" altLang="zh-CN" sz="1000" b="0" dirty="0">
                <a:solidFill>
                  <a:srgbClr val="7CAFDE"/>
                </a:solidFill>
                <a:latin typeface="思源黑体 CN Regular" panose="020B0500000000000000" pitchFamily="34" charset="-122"/>
                <a:ea typeface="思源黑体 CN Regular" panose="020B0500000000000000" pitchFamily="34" charset="-122"/>
                <a:cs typeface="Arial" panose="020B0604020202020204" pitchFamily="34" charset="0"/>
              </a:rPr>
              <a:t>APP Screenshot display</a:t>
            </a:r>
            <a:endParaRPr lang="en-US" altLang="zh-CN" sz="1000" b="0" dirty="0">
              <a:solidFill>
                <a:srgbClr val="7CAFDE"/>
              </a:solidFill>
              <a:latin typeface="思源黑体 CN Regular" panose="020B0500000000000000" pitchFamily="34" charset="-122"/>
              <a:ea typeface="思源黑体 CN Regular" panose="020B0500000000000000" pitchFamily="34" charset="-122"/>
              <a:cs typeface="Arial" panose="020B0604020202020204" pitchFamily="34" charset="0"/>
            </a:endParaRPr>
          </a:p>
        </p:txBody>
      </p:sp>
      <p:sp>
        <p:nvSpPr>
          <p:cNvPr id="18" name="矩形 17"/>
          <p:cNvSpPr/>
          <p:nvPr>
            <p:custDataLst>
              <p:tags r:id="rId15"/>
            </p:custDataLst>
          </p:nvPr>
        </p:nvSpPr>
        <p:spPr>
          <a:xfrm>
            <a:off x="7646670" y="4970145"/>
            <a:ext cx="3251200" cy="368300"/>
          </a:xfrm>
          <a:prstGeom prst="rect">
            <a:avLst/>
          </a:prstGeom>
        </p:spPr>
        <p:txBody>
          <a:bodyPr wrap="square">
            <a:spAutoFit/>
          </a:bodyPr>
          <a:lstStyle/>
          <a:p>
            <a:pPr algn="dist"/>
            <a:r>
              <a:rPr lang="zh-CN" altLang="en-US" dirty="0">
                <a:solidFill>
                  <a:srgbClr val="7CAFDE"/>
                </a:solidFill>
                <a:latin typeface="思源黑体 CN Regular" panose="020B0500000000000000" pitchFamily="34" charset="-122"/>
                <a:ea typeface="思源黑体 CN Regular" panose="020B0500000000000000" pitchFamily="34" charset="-122"/>
                <a:sym typeface="+mn-ea"/>
              </a:rPr>
              <a:t>总结以及未来想要开发的内容</a:t>
            </a:r>
            <a:endParaRPr lang="zh-CN" altLang="en-US" dirty="0">
              <a:solidFill>
                <a:srgbClr val="7CAFDE"/>
              </a:solidFill>
              <a:latin typeface="思源黑体 CN Regular" panose="020B0500000000000000" pitchFamily="34" charset="-122"/>
              <a:ea typeface="思源黑体 CN Regular" panose="020B0500000000000000" pitchFamily="34" charset="-122"/>
            </a:endParaRPr>
          </a:p>
        </p:txBody>
      </p:sp>
      <p:sp>
        <p:nvSpPr>
          <p:cNvPr id="19" name="文本框 18"/>
          <p:cNvSpPr txBox="1"/>
          <p:nvPr>
            <p:custDataLst>
              <p:tags r:id="rId16"/>
            </p:custDataLst>
          </p:nvPr>
        </p:nvSpPr>
        <p:spPr>
          <a:xfrm>
            <a:off x="7484745" y="5307330"/>
            <a:ext cx="3624580" cy="245110"/>
          </a:xfrm>
          <a:prstGeom prst="rect">
            <a:avLst/>
          </a:prstGeom>
          <a:noFill/>
        </p:spPr>
        <p:txBody>
          <a:bodyPr wrap="square" rtlCol="0">
            <a:spAutoFit/>
          </a:bodyPr>
          <a:lstStyle>
            <a:defPPr>
              <a:defRPr lang="zh-CN"/>
            </a:defPPr>
            <a:lvl1pPr algn="ctr">
              <a:defRPr sz="6000" b="1">
                <a:blipFill dpi="0" rotWithShape="1">
                  <a:blip r:embed="rId8"/>
                  <a:srcRect/>
                  <a:stretch>
                    <a:fillRect/>
                  </a:stretch>
                </a:blipFill>
              </a:defRPr>
            </a:lvl1pPr>
          </a:lstStyle>
          <a:p>
            <a:pPr algn="dist"/>
            <a:r>
              <a:rPr lang="en-US" altLang="zh-CN" sz="1000" b="0" dirty="0">
                <a:solidFill>
                  <a:srgbClr val="7CAFDE"/>
                </a:solidFill>
                <a:latin typeface="思源黑体 CN Regular" panose="020B0500000000000000" pitchFamily="34" charset="-122"/>
                <a:ea typeface="思源黑体 CN Regular" panose="020B0500000000000000" pitchFamily="34" charset="-122"/>
                <a:cs typeface="Arial" panose="020B0604020202020204" pitchFamily="34" charset="0"/>
              </a:rPr>
              <a:t>Summary and what you want to develop in the future</a:t>
            </a:r>
            <a:endParaRPr lang="en-US" altLang="zh-CN" sz="1000" b="0" dirty="0">
              <a:solidFill>
                <a:srgbClr val="7CAFDE"/>
              </a:solidFill>
              <a:latin typeface="思源黑体 CN Regular" panose="020B0500000000000000" pitchFamily="34" charset="-122"/>
              <a:ea typeface="思源黑体 CN Regular" panose="020B0500000000000000" pitchFamily="34" charset="-122"/>
              <a:cs typeface="Arial" panose="020B0604020202020204" pitchFamily="34" charset="0"/>
            </a:endParaRPr>
          </a:p>
        </p:txBody>
      </p:sp>
      <p:sp>
        <p:nvSpPr>
          <p:cNvPr id="20" name="矩形 19"/>
          <p:cNvSpPr/>
          <p:nvPr>
            <p:custDataLst>
              <p:tags r:id="rId17"/>
            </p:custDataLst>
          </p:nvPr>
        </p:nvSpPr>
        <p:spPr>
          <a:xfrm>
            <a:off x="6711546" y="1637983"/>
            <a:ext cx="935355" cy="398780"/>
          </a:xfrm>
          <a:prstGeom prst="rect">
            <a:avLst/>
          </a:prstGeom>
          <a:noFill/>
          <a:ln>
            <a:noFill/>
          </a:ln>
          <a:effectLst/>
          <a:extLst>
            <a:ext uri="{909E8E84-426E-40DD-AFC4-6F175D3DCCD1}">
              <a14:hiddenFill xmlns:a14="http://schemas.microsoft.com/office/drawing/2010/main">
                <a:solidFill>
                  <a:schemeClr val="tx1">
                    <a:lumMod val="75000"/>
                    <a:lumOff val="25000"/>
                  </a:schemeClr>
                </a:solidFill>
              </a14:hiddenFill>
            </a:ext>
          </a:extLst>
        </p:spPr>
        <p:txBody>
          <a:bodyPr wrap="square">
            <a:spAutoFit/>
          </a:bodyPr>
          <a:lstStyle/>
          <a:p>
            <a:pPr algn="ctr"/>
            <a:r>
              <a:rPr lang="en-US" altLang="zh-CN" sz="2000" b="1" dirty="0">
                <a:solidFill>
                  <a:srgbClr val="7CAFDE"/>
                </a:solidFill>
                <a:latin typeface="思源黑体 CN Regular" panose="020B0500000000000000" pitchFamily="34" charset="-122"/>
                <a:ea typeface="思源黑体 CN Regular" panose="020B0500000000000000" pitchFamily="34" charset="-122"/>
              </a:rPr>
              <a:t>01</a:t>
            </a:r>
            <a:endParaRPr lang="en-US" altLang="zh-CN" sz="2000" b="1" dirty="0">
              <a:solidFill>
                <a:srgbClr val="7CAFDE"/>
              </a:solidFill>
              <a:latin typeface="思源黑体 CN Regular" panose="020B0500000000000000" pitchFamily="34" charset="-122"/>
              <a:ea typeface="思源黑体 CN Regular" panose="020B0500000000000000" pitchFamily="34" charset="-122"/>
            </a:endParaRPr>
          </a:p>
        </p:txBody>
      </p:sp>
      <p:sp>
        <p:nvSpPr>
          <p:cNvPr id="21" name="矩形 20"/>
          <p:cNvSpPr/>
          <p:nvPr>
            <p:custDataLst>
              <p:tags r:id="rId18"/>
            </p:custDataLst>
          </p:nvPr>
        </p:nvSpPr>
        <p:spPr>
          <a:xfrm>
            <a:off x="6711546" y="2518728"/>
            <a:ext cx="935355" cy="398780"/>
          </a:xfrm>
          <a:prstGeom prst="rect">
            <a:avLst/>
          </a:prstGeom>
          <a:noFill/>
          <a:ln>
            <a:noFill/>
          </a:ln>
          <a:effectLst/>
          <a:extLst>
            <a:ext uri="{909E8E84-426E-40DD-AFC4-6F175D3DCCD1}">
              <a14:hiddenFill xmlns:a14="http://schemas.microsoft.com/office/drawing/2010/main">
                <a:solidFill>
                  <a:schemeClr val="tx1">
                    <a:lumMod val="75000"/>
                    <a:lumOff val="25000"/>
                  </a:schemeClr>
                </a:solidFill>
              </a14:hiddenFill>
            </a:ext>
          </a:extLst>
        </p:spPr>
        <p:txBody>
          <a:bodyPr wrap="square">
            <a:spAutoFit/>
          </a:bodyPr>
          <a:lstStyle/>
          <a:p>
            <a:pPr algn="ctr"/>
            <a:r>
              <a:rPr lang="en-US" altLang="zh-CN" sz="2000" b="1" dirty="0">
                <a:solidFill>
                  <a:srgbClr val="7CAFDE"/>
                </a:solidFill>
                <a:latin typeface="思源黑体 CN Regular" panose="020B0500000000000000" pitchFamily="34" charset="-122"/>
                <a:ea typeface="思源黑体 CN Regular" panose="020B0500000000000000" pitchFamily="34" charset="-122"/>
              </a:rPr>
              <a:t>02</a:t>
            </a:r>
            <a:endParaRPr lang="en-US" altLang="zh-CN" sz="2000" b="1" dirty="0">
              <a:solidFill>
                <a:srgbClr val="7CAFDE"/>
              </a:solidFill>
              <a:latin typeface="思源黑体 CN Regular" panose="020B0500000000000000" pitchFamily="34" charset="-122"/>
              <a:ea typeface="思源黑体 CN Regular" panose="020B0500000000000000" pitchFamily="34" charset="-122"/>
            </a:endParaRPr>
          </a:p>
        </p:txBody>
      </p:sp>
      <p:sp>
        <p:nvSpPr>
          <p:cNvPr id="22" name="矩形 21"/>
          <p:cNvSpPr/>
          <p:nvPr>
            <p:custDataLst>
              <p:tags r:id="rId19"/>
            </p:custDataLst>
          </p:nvPr>
        </p:nvSpPr>
        <p:spPr>
          <a:xfrm>
            <a:off x="6711546" y="3370263"/>
            <a:ext cx="935355" cy="398780"/>
          </a:xfrm>
          <a:prstGeom prst="rect">
            <a:avLst/>
          </a:prstGeom>
          <a:noFill/>
          <a:ln>
            <a:noFill/>
          </a:ln>
          <a:effectLst/>
          <a:extLst>
            <a:ext uri="{909E8E84-426E-40DD-AFC4-6F175D3DCCD1}">
              <a14:hiddenFill xmlns:a14="http://schemas.microsoft.com/office/drawing/2010/main">
                <a:solidFill>
                  <a:schemeClr val="tx1">
                    <a:lumMod val="75000"/>
                    <a:lumOff val="25000"/>
                  </a:schemeClr>
                </a:solidFill>
              </a14:hiddenFill>
            </a:ext>
          </a:extLst>
        </p:spPr>
        <p:txBody>
          <a:bodyPr wrap="square">
            <a:spAutoFit/>
          </a:bodyPr>
          <a:lstStyle/>
          <a:p>
            <a:pPr algn="ctr"/>
            <a:r>
              <a:rPr lang="en-US" altLang="zh-CN" sz="2000" b="1" dirty="0">
                <a:solidFill>
                  <a:srgbClr val="7CAFDE"/>
                </a:solidFill>
                <a:latin typeface="思源黑体 CN Regular" panose="020B0500000000000000" pitchFamily="34" charset="-122"/>
                <a:ea typeface="思源黑体 CN Regular" panose="020B0500000000000000" pitchFamily="34" charset="-122"/>
              </a:rPr>
              <a:t>03</a:t>
            </a:r>
            <a:endParaRPr lang="en-US" altLang="zh-CN" sz="2000" b="1" dirty="0">
              <a:solidFill>
                <a:srgbClr val="7CAFDE"/>
              </a:solidFill>
              <a:latin typeface="思源黑体 CN Regular" panose="020B0500000000000000" pitchFamily="34" charset="-122"/>
              <a:ea typeface="思源黑体 CN Regular" panose="020B0500000000000000" pitchFamily="34" charset="-122"/>
            </a:endParaRPr>
          </a:p>
        </p:txBody>
      </p:sp>
      <p:sp>
        <p:nvSpPr>
          <p:cNvPr id="23" name="矩形 22"/>
          <p:cNvSpPr/>
          <p:nvPr>
            <p:custDataLst>
              <p:tags r:id="rId20"/>
            </p:custDataLst>
          </p:nvPr>
        </p:nvSpPr>
        <p:spPr>
          <a:xfrm>
            <a:off x="6711546" y="4221798"/>
            <a:ext cx="935355" cy="398780"/>
          </a:xfrm>
          <a:prstGeom prst="rect">
            <a:avLst/>
          </a:prstGeom>
          <a:noFill/>
          <a:ln>
            <a:noFill/>
          </a:ln>
          <a:effectLst/>
          <a:extLst>
            <a:ext uri="{909E8E84-426E-40DD-AFC4-6F175D3DCCD1}">
              <a14:hiddenFill xmlns:a14="http://schemas.microsoft.com/office/drawing/2010/main">
                <a:solidFill>
                  <a:schemeClr val="tx1">
                    <a:lumMod val="75000"/>
                    <a:lumOff val="25000"/>
                  </a:schemeClr>
                </a:solidFill>
              </a14:hiddenFill>
            </a:ext>
          </a:extLst>
        </p:spPr>
        <p:txBody>
          <a:bodyPr wrap="square">
            <a:spAutoFit/>
          </a:bodyPr>
          <a:lstStyle/>
          <a:p>
            <a:pPr algn="ctr"/>
            <a:r>
              <a:rPr lang="en-US" altLang="zh-CN" sz="2000" b="1" dirty="0">
                <a:solidFill>
                  <a:srgbClr val="7CAFDE"/>
                </a:solidFill>
                <a:latin typeface="思源黑体 CN Regular" panose="020B0500000000000000" pitchFamily="34" charset="-122"/>
                <a:ea typeface="思源黑体 CN Regular" panose="020B0500000000000000" pitchFamily="34" charset="-122"/>
              </a:rPr>
              <a:t>04</a:t>
            </a:r>
            <a:endParaRPr lang="en-US" altLang="zh-CN" sz="2000" b="1" dirty="0">
              <a:solidFill>
                <a:srgbClr val="7CAFDE"/>
              </a:solidFill>
              <a:latin typeface="思源黑体 CN Regular" panose="020B0500000000000000" pitchFamily="34" charset="-122"/>
              <a:ea typeface="思源黑体 CN Regular" panose="020B0500000000000000" pitchFamily="34" charset="-122"/>
            </a:endParaRPr>
          </a:p>
        </p:txBody>
      </p:sp>
      <p:sp>
        <p:nvSpPr>
          <p:cNvPr id="24" name="矩形 23"/>
          <p:cNvSpPr/>
          <p:nvPr>
            <p:custDataLst>
              <p:tags r:id="rId21"/>
            </p:custDataLst>
          </p:nvPr>
        </p:nvSpPr>
        <p:spPr>
          <a:xfrm>
            <a:off x="6711546" y="5073333"/>
            <a:ext cx="935355" cy="398780"/>
          </a:xfrm>
          <a:prstGeom prst="rect">
            <a:avLst/>
          </a:prstGeom>
          <a:noFill/>
          <a:ln>
            <a:noFill/>
          </a:ln>
          <a:effectLst/>
          <a:extLst>
            <a:ext uri="{909E8E84-426E-40DD-AFC4-6F175D3DCCD1}">
              <a14:hiddenFill xmlns:a14="http://schemas.microsoft.com/office/drawing/2010/main">
                <a:solidFill>
                  <a:schemeClr val="tx1">
                    <a:lumMod val="75000"/>
                    <a:lumOff val="25000"/>
                  </a:schemeClr>
                </a:solidFill>
              </a14:hiddenFill>
            </a:ext>
          </a:extLst>
        </p:spPr>
        <p:txBody>
          <a:bodyPr wrap="square">
            <a:spAutoFit/>
          </a:bodyPr>
          <a:lstStyle/>
          <a:p>
            <a:pPr algn="ctr"/>
            <a:r>
              <a:rPr lang="en-US" altLang="zh-CN" sz="2000" b="1" dirty="0">
                <a:solidFill>
                  <a:srgbClr val="7CAFDE"/>
                </a:solidFill>
                <a:latin typeface="思源黑体 CN Regular" panose="020B0500000000000000" pitchFamily="34" charset="-122"/>
                <a:ea typeface="思源黑体 CN Regular" panose="020B0500000000000000" pitchFamily="34" charset="-122"/>
              </a:rPr>
              <a:t>05</a:t>
            </a:r>
            <a:endParaRPr lang="en-US" altLang="zh-CN" sz="2000" b="1" dirty="0">
              <a:solidFill>
                <a:srgbClr val="7CAFDE"/>
              </a:solidFill>
              <a:latin typeface="思源黑体 CN Regular" panose="020B0500000000000000" pitchFamily="34" charset="-122"/>
              <a:ea typeface="思源黑体 CN Regular" panose="020B0500000000000000" pitchFamily="34" charset="-122"/>
            </a:endParaRPr>
          </a:p>
        </p:txBody>
      </p:sp>
      <p:pic>
        <p:nvPicPr>
          <p:cNvPr id="25" name="图片 24" descr="图片包含 就坐&#10;&#10;自动生成的说明"/>
          <p:cNvPicPr>
            <a:picLocks noChangeAspect="1"/>
          </p:cNvPicPr>
          <p:nvPr/>
        </p:nvPicPr>
        <p:blipFill>
          <a:blip r:embed="rId22" cstate="screen"/>
          <a:stretch>
            <a:fillRect/>
          </a:stretch>
        </p:blipFill>
        <p:spPr>
          <a:xfrm>
            <a:off x="112714" y="178844"/>
            <a:ext cx="2745856" cy="2444614"/>
          </a:xfrm>
          <a:prstGeom prst="rect">
            <a:avLst/>
          </a:prstGeom>
        </p:spPr>
      </p:pic>
      <p:cxnSp>
        <p:nvCxnSpPr>
          <p:cNvPr id="26" name="直接连接符 25"/>
          <p:cNvCxnSpPr/>
          <p:nvPr/>
        </p:nvCxnSpPr>
        <p:spPr>
          <a:xfrm>
            <a:off x="1448113" y="3334068"/>
            <a:ext cx="2155371" cy="0"/>
          </a:xfrm>
          <a:prstGeom prst="line">
            <a:avLst/>
          </a:prstGeom>
          <a:ln>
            <a:gradFill>
              <a:gsLst>
                <a:gs pos="0">
                  <a:schemeClr val="accent1">
                    <a:lumMod val="5000"/>
                    <a:lumOff val="95000"/>
                  </a:schemeClr>
                </a:gs>
                <a:gs pos="100000">
                  <a:schemeClr val="accent1">
                    <a:lumMod val="30000"/>
                    <a:lumOff val="70000"/>
                    <a:alpha val="64000"/>
                  </a:scheme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502227" y="511629"/>
            <a:ext cx="1709059" cy="400110"/>
            <a:chOff x="1589312" y="510922"/>
            <a:chExt cx="1709059" cy="400110"/>
          </a:xfrm>
        </p:grpSpPr>
        <p:sp>
          <p:nvSpPr>
            <p:cNvPr id="27" name="矩形 26"/>
            <p:cNvSpPr/>
            <p:nvPr/>
          </p:nvSpPr>
          <p:spPr>
            <a:xfrm>
              <a:off x="1589312" y="532694"/>
              <a:ext cx="1709059" cy="368300"/>
            </a:xfrm>
            <a:prstGeom prst="rect">
              <a:avLst/>
            </a:prstGeom>
          </p:spPr>
          <p:txBody>
            <a:bodyPr wrap="square">
              <a:spAutoFit/>
            </a:bodyPr>
            <a:lstStyle/>
            <a:p>
              <a:pPr algn="dist"/>
              <a:r>
                <a:rPr lang="en-US" altLang="zh-CN" dirty="0">
                  <a:solidFill>
                    <a:srgbClr val="7CAFDE"/>
                  </a:solidFill>
                  <a:latin typeface="思源黑体 CN Regular" panose="020B0500000000000000" pitchFamily="34" charset="-122"/>
                  <a:ea typeface="思源黑体 CN Regular" panose="020B0500000000000000" pitchFamily="34" charset="-122"/>
                  <a:sym typeface="+mn-ea"/>
                </a:rPr>
                <a:t>APP</a:t>
              </a:r>
              <a:r>
                <a:rPr lang="zh-CN" altLang="en-US" dirty="0">
                  <a:solidFill>
                    <a:srgbClr val="7CAFDE"/>
                  </a:solidFill>
                  <a:latin typeface="思源黑体 CN Regular" panose="020B0500000000000000" pitchFamily="34" charset="-122"/>
                  <a:ea typeface="思源黑体 CN Regular" panose="020B0500000000000000" pitchFamily="34" charset="-122"/>
                  <a:sym typeface="+mn-ea"/>
                </a:rPr>
                <a:t>截图展示</a:t>
              </a:r>
              <a:endParaRPr lang="zh-CN" altLang="en-US" dirty="0">
                <a:solidFill>
                  <a:srgbClr val="7CAFDE"/>
                </a:solidFill>
                <a:latin typeface="思源黑体 CN Regular" panose="020B0500000000000000" pitchFamily="34" charset="-122"/>
                <a:ea typeface="思源黑体 CN Regular" panose="020B0500000000000000" pitchFamily="34" charset="-122"/>
              </a:endParaRPr>
            </a:p>
          </p:txBody>
        </p:sp>
        <p:sp>
          <p:nvSpPr>
            <p:cNvPr id="28" name="矩形 27"/>
            <p:cNvSpPr/>
            <p:nvPr/>
          </p:nvSpPr>
          <p:spPr>
            <a:xfrm>
              <a:off x="1589312" y="510922"/>
              <a:ext cx="1709059" cy="400110"/>
            </a:xfrm>
            <a:prstGeom prst="rect">
              <a:avLst/>
            </a:prstGeom>
            <a:no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custDataLst>
              <p:tags r:id="rId1"/>
            </p:custDataLst>
          </p:nvPr>
        </p:nvSpPr>
        <p:spPr>
          <a:xfrm>
            <a:off x="990600" y="1513114"/>
            <a:ext cx="3918857" cy="4354286"/>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2200">
                <a:gradFill>
                  <a:gsLst>
                    <a:gs pos="50000">
                      <a:schemeClr val="tx1"/>
                    </a:gs>
                    <a:gs pos="0">
                      <a:schemeClr val="tx1">
                        <a:lumMod val="25000"/>
                        <a:lumOff val="75000"/>
                      </a:schemeClr>
                    </a:gs>
                    <a:gs pos="100000">
                      <a:schemeClr val="tx1">
                        <a:lumMod val="85000"/>
                      </a:schemeClr>
                    </a:gs>
                  </a:gsLst>
                  <a:lin ang="5400000" scaled="1"/>
                  <a:tileRect t="-100000" r="-100000"/>
                </a:gradFill>
              </a:rPr>
              <a:t>　　由于ＭＡＴＬＡＢ无法加载中文字体，所以需将报表的表头（即每列的列头）改成英文具体如下：</a:t>
            </a:r>
            <a:endParaRPr sz="2200">
              <a:gradFill>
                <a:gsLst>
                  <a:gs pos="50000">
                    <a:schemeClr val="tx1"/>
                  </a:gs>
                  <a:gs pos="0">
                    <a:schemeClr val="tx1">
                      <a:lumMod val="25000"/>
                      <a:lumOff val="75000"/>
                    </a:schemeClr>
                  </a:gs>
                  <a:gs pos="100000">
                    <a:schemeClr val="tx1">
                      <a:lumMod val="85000"/>
                    </a:schemeClr>
                  </a:gs>
                </a:gsLst>
                <a:lin ang="5400000" scaled="1"/>
                <a:tileRect t="-100000" r="-100000"/>
              </a:gradFill>
            </a:endParaRPr>
          </a:p>
          <a:p>
            <a:pPr algn="l"/>
            <a:r>
              <a:rPr sz="2200">
                <a:gradFill>
                  <a:gsLst>
                    <a:gs pos="50000">
                      <a:schemeClr val="tx1"/>
                    </a:gs>
                    <a:gs pos="0">
                      <a:schemeClr val="tx1">
                        <a:lumMod val="25000"/>
                        <a:lumOff val="75000"/>
                      </a:schemeClr>
                    </a:gs>
                    <a:gs pos="100000">
                      <a:schemeClr val="tx1">
                        <a:lumMod val="85000"/>
                      </a:schemeClr>
                    </a:gs>
                  </a:gsLst>
                  <a:lin ang="5400000" scaled="1"/>
                  <a:tileRect t="-100000" r="-100000"/>
                </a:gradFill>
              </a:rPr>
              <a:t>交易日 -&gt; TradeDate</a:t>
            </a:r>
            <a:endParaRPr sz="2200">
              <a:gradFill>
                <a:gsLst>
                  <a:gs pos="50000">
                    <a:schemeClr val="tx1"/>
                  </a:gs>
                  <a:gs pos="0">
                    <a:schemeClr val="tx1">
                      <a:lumMod val="25000"/>
                      <a:lumOff val="75000"/>
                    </a:schemeClr>
                  </a:gs>
                  <a:gs pos="100000">
                    <a:schemeClr val="tx1">
                      <a:lumMod val="85000"/>
                    </a:schemeClr>
                  </a:gs>
                </a:gsLst>
                <a:lin ang="5400000" scaled="1"/>
                <a:tileRect t="-100000" r="-100000"/>
              </a:gradFill>
            </a:endParaRPr>
          </a:p>
          <a:p>
            <a:pPr algn="l"/>
            <a:r>
              <a:rPr sz="2200">
                <a:gradFill>
                  <a:gsLst>
                    <a:gs pos="50000">
                      <a:schemeClr val="tx1"/>
                    </a:gs>
                    <a:gs pos="0">
                      <a:schemeClr val="tx1">
                        <a:lumMod val="25000"/>
                        <a:lumOff val="75000"/>
                      </a:schemeClr>
                    </a:gs>
                    <a:gs pos="100000">
                      <a:schemeClr val="tx1">
                        <a:lumMod val="85000"/>
                      </a:schemeClr>
                    </a:gs>
                  </a:gsLst>
                  <a:lin ang="5400000" scaled="1"/>
                  <a:tileRect t="-100000" r="-100000"/>
                </a:gradFill>
              </a:rPr>
              <a:t>交收日 -&gt; SettlementDate</a:t>
            </a:r>
            <a:endParaRPr sz="2200">
              <a:gradFill>
                <a:gsLst>
                  <a:gs pos="50000">
                    <a:schemeClr val="tx1"/>
                  </a:gs>
                  <a:gs pos="0">
                    <a:schemeClr val="tx1">
                      <a:lumMod val="25000"/>
                      <a:lumOff val="75000"/>
                    </a:schemeClr>
                  </a:gs>
                  <a:gs pos="100000">
                    <a:schemeClr val="tx1">
                      <a:lumMod val="85000"/>
                    </a:schemeClr>
                  </a:gs>
                </a:gsLst>
                <a:lin ang="5400000" scaled="1"/>
                <a:tileRect t="-100000" r="-100000"/>
              </a:gradFill>
            </a:endParaRPr>
          </a:p>
          <a:p>
            <a:pPr algn="l"/>
            <a:r>
              <a:rPr sz="2200">
                <a:gradFill>
                  <a:gsLst>
                    <a:gs pos="50000">
                      <a:schemeClr val="tx1"/>
                    </a:gs>
                    <a:gs pos="0">
                      <a:schemeClr val="tx1">
                        <a:lumMod val="25000"/>
                        <a:lumOff val="75000"/>
                      </a:schemeClr>
                    </a:gs>
                    <a:gs pos="100000">
                      <a:schemeClr val="tx1">
                        <a:lumMod val="85000"/>
                      </a:schemeClr>
                    </a:gs>
                  </a:gsLst>
                  <a:lin ang="5400000" scaled="1"/>
                  <a:tileRect t="-100000" r="-100000"/>
                </a:gradFill>
              </a:rPr>
              <a:t>账户 -&gt; Account</a:t>
            </a:r>
            <a:endParaRPr sz="2200">
              <a:gradFill>
                <a:gsLst>
                  <a:gs pos="50000">
                    <a:schemeClr val="tx1"/>
                  </a:gs>
                  <a:gs pos="0">
                    <a:schemeClr val="tx1">
                      <a:lumMod val="25000"/>
                      <a:lumOff val="75000"/>
                    </a:schemeClr>
                  </a:gs>
                  <a:gs pos="100000">
                    <a:schemeClr val="tx1">
                      <a:lumMod val="85000"/>
                    </a:schemeClr>
                  </a:gs>
                </a:gsLst>
                <a:lin ang="5400000" scaled="1"/>
                <a:tileRect t="-100000" r="-100000"/>
              </a:gradFill>
            </a:endParaRPr>
          </a:p>
          <a:p>
            <a:pPr algn="l"/>
            <a:r>
              <a:rPr sz="2200">
                <a:gradFill>
                  <a:gsLst>
                    <a:gs pos="50000">
                      <a:schemeClr val="tx1"/>
                    </a:gs>
                    <a:gs pos="0">
                      <a:schemeClr val="tx1">
                        <a:lumMod val="25000"/>
                        <a:lumOff val="75000"/>
                      </a:schemeClr>
                    </a:gs>
                    <a:gs pos="100000">
                      <a:schemeClr val="tx1">
                        <a:lumMod val="85000"/>
                      </a:schemeClr>
                    </a:gs>
                  </a:gsLst>
                  <a:lin ang="5400000" scaled="1"/>
                  <a:tileRect t="-100000" r="-100000"/>
                </a:gradFill>
              </a:rPr>
              <a:t>代码 -&gt; Code</a:t>
            </a:r>
            <a:endParaRPr sz="2200">
              <a:gradFill>
                <a:gsLst>
                  <a:gs pos="50000">
                    <a:schemeClr val="tx1"/>
                  </a:gs>
                  <a:gs pos="0">
                    <a:schemeClr val="tx1">
                      <a:lumMod val="25000"/>
                      <a:lumOff val="75000"/>
                    </a:schemeClr>
                  </a:gs>
                  <a:gs pos="100000">
                    <a:schemeClr val="tx1">
                      <a:lumMod val="85000"/>
                    </a:schemeClr>
                  </a:gs>
                </a:gsLst>
                <a:lin ang="5400000" scaled="1"/>
                <a:tileRect t="-100000" r="-100000"/>
              </a:gradFill>
            </a:endParaRPr>
          </a:p>
          <a:p>
            <a:pPr algn="l"/>
            <a:r>
              <a:rPr sz="2200">
                <a:gradFill>
                  <a:gsLst>
                    <a:gs pos="50000">
                      <a:schemeClr val="tx1"/>
                    </a:gs>
                    <a:gs pos="0">
                      <a:schemeClr val="tx1">
                        <a:lumMod val="25000"/>
                        <a:lumOff val="75000"/>
                      </a:schemeClr>
                    </a:gs>
                    <a:gs pos="100000">
                      <a:schemeClr val="tx1">
                        <a:lumMod val="85000"/>
                      </a:schemeClr>
                    </a:gs>
                  </a:gsLst>
                  <a:lin ang="5400000" scaled="1"/>
                  <a:tileRect t="-100000" r="-100000"/>
                </a:gradFill>
              </a:rPr>
              <a:t>方向 -&gt; Direction</a:t>
            </a:r>
            <a:endParaRPr sz="2200">
              <a:gradFill>
                <a:gsLst>
                  <a:gs pos="50000">
                    <a:schemeClr val="tx1"/>
                  </a:gs>
                  <a:gs pos="0">
                    <a:schemeClr val="tx1">
                      <a:lumMod val="25000"/>
                      <a:lumOff val="75000"/>
                    </a:schemeClr>
                  </a:gs>
                  <a:gs pos="100000">
                    <a:schemeClr val="tx1">
                      <a:lumMod val="85000"/>
                    </a:schemeClr>
                  </a:gs>
                </a:gsLst>
                <a:lin ang="5400000" scaled="1"/>
                <a:tileRect t="-100000" r="-100000"/>
              </a:gradFill>
            </a:endParaRPr>
          </a:p>
          <a:p>
            <a:pPr algn="l"/>
            <a:r>
              <a:rPr sz="2200">
                <a:gradFill>
                  <a:gsLst>
                    <a:gs pos="50000">
                      <a:schemeClr val="tx1"/>
                    </a:gs>
                    <a:gs pos="0">
                      <a:schemeClr val="tx1">
                        <a:lumMod val="25000"/>
                        <a:lumOff val="75000"/>
                      </a:schemeClr>
                    </a:gs>
                    <a:gs pos="100000">
                      <a:schemeClr val="tx1">
                        <a:lumMod val="85000"/>
                      </a:schemeClr>
                    </a:gs>
                  </a:gsLst>
                  <a:lin ang="5400000" scaled="1"/>
                  <a:tileRect t="-100000" r="-100000"/>
                </a:gradFill>
              </a:rPr>
              <a:t>价格 -&gt; Price</a:t>
            </a:r>
            <a:endParaRPr sz="2200">
              <a:gradFill>
                <a:gsLst>
                  <a:gs pos="50000">
                    <a:schemeClr val="tx1"/>
                  </a:gs>
                  <a:gs pos="0">
                    <a:schemeClr val="tx1">
                      <a:lumMod val="25000"/>
                      <a:lumOff val="75000"/>
                    </a:schemeClr>
                  </a:gs>
                  <a:gs pos="100000">
                    <a:schemeClr val="tx1">
                      <a:lumMod val="85000"/>
                    </a:schemeClr>
                  </a:gs>
                </a:gsLst>
                <a:lin ang="5400000" scaled="1"/>
                <a:tileRect t="-100000" r="-100000"/>
              </a:gradFill>
            </a:endParaRPr>
          </a:p>
          <a:p>
            <a:pPr algn="l"/>
            <a:r>
              <a:rPr sz="2200">
                <a:gradFill>
                  <a:gsLst>
                    <a:gs pos="50000">
                      <a:schemeClr val="tx1"/>
                    </a:gs>
                    <a:gs pos="0">
                      <a:schemeClr val="tx1">
                        <a:lumMod val="25000"/>
                        <a:lumOff val="75000"/>
                      </a:schemeClr>
                    </a:gs>
                    <a:gs pos="100000">
                      <a:schemeClr val="tx1">
                        <a:lumMod val="85000"/>
                      </a:schemeClr>
                    </a:gs>
                  </a:gsLst>
                  <a:lin ang="5400000" scaled="1"/>
                  <a:tileRect t="-100000" r="-100000"/>
                </a:gradFill>
              </a:rPr>
              <a:t>数量 -&gt; Quantity</a:t>
            </a:r>
            <a:endParaRPr sz="2200">
              <a:gradFill>
                <a:gsLst>
                  <a:gs pos="50000">
                    <a:schemeClr val="tx1"/>
                  </a:gs>
                  <a:gs pos="0">
                    <a:schemeClr val="tx1">
                      <a:lumMod val="25000"/>
                      <a:lumOff val="75000"/>
                    </a:schemeClr>
                  </a:gs>
                  <a:gs pos="100000">
                    <a:schemeClr val="tx1">
                      <a:lumMod val="85000"/>
                    </a:schemeClr>
                  </a:gs>
                </a:gsLst>
                <a:lin ang="5400000" scaled="1"/>
                <a:tileRect t="-100000" r="-100000"/>
              </a:gradFill>
            </a:endParaRPr>
          </a:p>
          <a:p>
            <a:pPr algn="l"/>
            <a:r>
              <a:rPr sz="2200">
                <a:gradFill>
                  <a:gsLst>
                    <a:gs pos="50000">
                      <a:schemeClr val="tx1"/>
                    </a:gs>
                    <a:gs pos="0">
                      <a:schemeClr val="tx1">
                        <a:lumMod val="25000"/>
                        <a:lumOff val="75000"/>
                      </a:schemeClr>
                    </a:gs>
                    <a:gs pos="100000">
                      <a:schemeClr val="tx1">
                        <a:lumMod val="85000"/>
                      </a:schemeClr>
                    </a:gs>
                  </a:gsLst>
                  <a:lin ang="5400000" scaled="1"/>
                  <a:tileRect t="-100000" r="-100000"/>
                </a:gradFill>
              </a:rPr>
              <a:t>费用1 -&gt; Fee1</a:t>
            </a:r>
            <a:endParaRPr sz="2200">
              <a:gradFill>
                <a:gsLst>
                  <a:gs pos="50000">
                    <a:schemeClr val="tx1"/>
                  </a:gs>
                  <a:gs pos="0">
                    <a:schemeClr val="tx1">
                      <a:lumMod val="25000"/>
                      <a:lumOff val="75000"/>
                    </a:schemeClr>
                  </a:gs>
                  <a:gs pos="100000">
                    <a:schemeClr val="tx1">
                      <a:lumMod val="85000"/>
                    </a:schemeClr>
                  </a:gs>
                </a:gsLst>
                <a:lin ang="5400000" scaled="1"/>
                <a:tileRect t="-100000" r="-100000"/>
              </a:gradFill>
            </a:endParaRPr>
          </a:p>
          <a:p>
            <a:pPr algn="l"/>
            <a:r>
              <a:rPr sz="2200">
                <a:gradFill>
                  <a:gsLst>
                    <a:gs pos="50000">
                      <a:schemeClr val="tx1"/>
                    </a:gs>
                    <a:gs pos="0">
                      <a:schemeClr val="tx1">
                        <a:lumMod val="25000"/>
                        <a:lumOff val="75000"/>
                      </a:schemeClr>
                    </a:gs>
                    <a:gs pos="100000">
                      <a:schemeClr val="tx1">
                        <a:lumMod val="85000"/>
                      </a:schemeClr>
                    </a:gs>
                  </a:gsLst>
                  <a:lin ang="5400000" scaled="1"/>
                  <a:tileRect t="-100000" r="-100000"/>
                </a:gradFill>
              </a:rPr>
              <a:t>费用2 -&gt; Fee2</a:t>
            </a:r>
            <a:endParaRPr lang="zh-CN" altLang="en-US" sz="2200">
              <a:gradFill>
                <a:gsLst>
                  <a:gs pos="50000">
                    <a:schemeClr val="tx1"/>
                  </a:gs>
                  <a:gs pos="0">
                    <a:schemeClr val="tx1">
                      <a:lumMod val="25000"/>
                      <a:lumOff val="75000"/>
                    </a:schemeClr>
                  </a:gs>
                  <a:gs pos="100000">
                    <a:schemeClr val="tx1">
                      <a:lumMod val="85000"/>
                    </a:schemeClr>
                  </a:gs>
                </a:gsLst>
                <a:lin ang="5400000" scaled="1"/>
                <a:tileRect t="-100000" r="-100000"/>
              </a:gradFill>
            </a:endParaRPr>
          </a:p>
        </p:txBody>
      </p:sp>
      <p:sp>
        <p:nvSpPr>
          <p:cNvPr id="5" name="矩形 4"/>
          <p:cNvSpPr/>
          <p:nvPr/>
        </p:nvSpPr>
        <p:spPr>
          <a:xfrm>
            <a:off x="5105398" y="1436914"/>
            <a:ext cx="6215746" cy="1839685"/>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105398" y="3426094"/>
            <a:ext cx="3461660" cy="2441306"/>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762999" y="3426094"/>
            <a:ext cx="2558144" cy="2441306"/>
          </a:xfrm>
          <a:prstGeom prst="rect">
            <a:avLst/>
          </a:prstGeom>
          <a:blipFill dpi="0" rotWithShape="1">
            <a:blip r:embed="rId4"/>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5105400" y="969645"/>
            <a:ext cx="6216015" cy="4897755"/>
          </a:xfrm>
          <a:prstGeom prst="rect">
            <a:avLst/>
          </a:prstGeom>
        </p:spPr>
      </p:pic>
      <p:grpSp>
        <p:nvGrpSpPr>
          <p:cNvPr id="129" name="组合 128" descr="7b0a202020202274657874626f78223a2022220a7d0a"/>
          <p:cNvGrpSpPr/>
          <p:nvPr/>
        </p:nvGrpSpPr>
        <p:grpSpPr>
          <a:xfrm>
            <a:off x="6483350" y="171450"/>
            <a:ext cx="3686175" cy="622300"/>
            <a:chOff x="5783" y="3452"/>
            <a:chExt cx="7634" cy="3896"/>
          </a:xfrm>
        </p:grpSpPr>
        <p:grpSp>
          <p:nvGrpSpPr>
            <p:cNvPr id="118" name="组合 117"/>
            <p:cNvGrpSpPr/>
            <p:nvPr/>
          </p:nvGrpSpPr>
          <p:grpSpPr>
            <a:xfrm>
              <a:off x="5783" y="3452"/>
              <a:ext cx="7634" cy="3896"/>
              <a:chOff x="5825" y="3467"/>
              <a:chExt cx="7634" cy="3896"/>
            </a:xfrm>
          </p:grpSpPr>
          <p:grpSp>
            <p:nvGrpSpPr>
              <p:cNvPr id="53" name="组合 52"/>
              <p:cNvGrpSpPr/>
              <p:nvPr/>
            </p:nvGrpSpPr>
            <p:grpSpPr>
              <a:xfrm rot="0">
                <a:off x="5825" y="3467"/>
                <a:ext cx="7635" cy="3897"/>
                <a:chOff x="5844" y="3471"/>
                <a:chExt cx="7635" cy="3897"/>
              </a:xfrm>
            </p:grpSpPr>
            <p:grpSp>
              <p:nvGrpSpPr>
                <p:cNvPr id="33" name="组合 32"/>
                <p:cNvGrpSpPr/>
                <p:nvPr/>
              </p:nvGrpSpPr>
              <p:grpSpPr>
                <a:xfrm>
                  <a:off x="5844" y="3471"/>
                  <a:ext cx="7475" cy="3876"/>
                  <a:chOff x="5844" y="3471"/>
                  <a:chExt cx="7475" cy="3876"/>
                </a:xfrm>
              </p:grpSpPr>
              <p:sp>
                <p:nvSpPr>
                  <p:cNvPr id="8" name="任意多边形 7"/>
                  <p:cNvSpPr/>
                  <p:nvPr/>
                </p:nvSpPr>
                <p:spPr>
                  <a:xfrm>
                    <a:off x="5844" y="3507"/>
                    <a:ext cx="804" cy="3840"/>
                  </a:xfrm>
                  <a:custGeom>
                    <a:avLst/>
                    <a:gdLst>
                      <a:gd name="connsiteX0" fmla="*/ 804 w 804"/>
                      <a:gd name="connsiteY0" fmla="*/ 0 h 3840"/>
                      <a:gd name="connsiteX1" fmla="*/ 0 w 804"/>
                      <a:gd name="connsiteY1" fmla="*/ 12 h 3840"/>
                      <a:gd name="connsiteX2" fmla="*/ 0 w 804"/>
                      <a:gd name="connsiteY2" fmla="*/ 3840 h 3840"/>
                    </a:gdLst>
                    <a:ahLst/>
                    <a:cxnLst>
                      <a:cxn ang="0">
                        <a:pos x="connsiteX0" y="connsiteY0"/>
                      </a:cxn>
                      <a:cxn ang="0">
                        <a:pos x="connsiteX1" y="connsiteY1"/>
                      </a:cxn>
                      <a:cxn ang="0">
                        <a:pos x="connsiteX2" y="connsiteY2"/>
                      </a:cxn>
                    </a:cxnLst>
                    <a:rect l="l" t="t" r="r" b="b"/>
                    <a:pathLst>
                      <a:path w="804" h="3840">
                        <a:moveTo>
                          <a:pt x="804" y="0"/>
                        </a:moveTo>
                        <a:lnTo>
                          <a:pt x="0" y="12"/>
                        </a:lnTo>
                        <a:lnTo>
                          <a:pt x="0" y="3840"/>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任意多边形 14"/>
                  <p:cNvSpPr/>
                  <p:nvPr/>
                </p:nvSpPr>
                <p:spPr>
                  <a:xfrm>
                    <a:off x="6626" y="3507"/>
                    <a:ext cx="2325" cy="165"/>
                  </a:xfrm>
                  <a:custGeom>
                    <a:avLst/>
                    <a:gdLst>
                      <a:gd name="connsiteX0" fmla="*/ 0 w 2325"/>
                      <a:gd name="connsiteY0" fmla="*/ 0 h 165"/>
                      <a:gd name="connsiteX1" fmla="*/ 157 w 2325"/>
                      <a:gd name="connsiteY1" fmla="*/ 165 h 165"/>
                      <a:gd name="connsiteX2" fmla="*/ 2325 w 2325"/>
                      <a:gd name="connsiteY2" fmla="*/ 165 h 165"/>
                    </a:gdLst>
                    <a:ahLst/>
                    <a:cxnLst>
                      <a:cxn ang="0">
                        <a:pos x="connsiteX0" y="connsiteY0"/>
                      </a:cxn>
                      <a:cxn ang="0">
                        <a:pos x="connsiteX1" y="connsiteY1"/>
                      </a:cxn>
                      <a:cxn ang="0">
                        <a:pos x="connsiteX2" y="connsiteY2"/>
                      </a:cxn>
                    </a:cxnLst>
                    <a:rect l="l" t="t" r="r" b="b"/>
                    <a:pathLst>
                      <a:path w="2325" h="165">
                        <a:moveTo>
                          <a:pt x="0" y="0"/>
                        </a:moveTo>
                        <a:lnTo>
                          <a:pt x="157" y="165"/>
                        </a:lnTo>
                        <a:lnTo>
                          <a:pt x="2325" y="165"/>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6928" y="3471"/>
                    <a:ext cx="1434" cy="120"/>
                    <a:chOff x="6878" y="3501"/>
                    <a:chExt cx="1434" cy="120"/>
                  </a:xfrm>
                </p:grpSpPr>
                <p:sp>
                  <p:nvSpPr>
                    <p:cNvPr id="19" name="燕尾形 18"/>
                    <p:cNvSpPr/>
                    <p:nvPr/>
                  </p:nvSpPr>
                  <p:spPr>
                    <a:xfrm>
                      <a:off x="6878" y="3501"/>
                      <a:ext cx="120" cy="120"/>
                    </a:xfrm>
                    <a:prstGeom prst="chevron">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燕尾形 19"/>
                    <p:cNvSpPr/>
                    <p:nvPr/>
                  </p:nvSpPr>
                  <p:spPr>
                    <a:xfrm>
                      <a:off x="7024" y="3501"/>
                      <a:ext cx="120" cy="120"/>
                    </a:xfrm>
                    <a:prstGeom prst="chevron">
                      <a:avLst/>
                    </a:prstGeom>
                    <a:solidFill>
                      <a:srgbClr val="61B9EB">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燕尾形 20"/>
                    <p:cNvSpPr/>
                    <p:nvPr/>
                  </p:nvSpPr>
                  <p:spPr>
                    <a:xfrm>
                      <a:off x="7170" y="3501"/>
                      <a:ext cx="120" cy="120"/>
                    </a:xfrm>
                    <a:prstGeom prst="chevron">
                      <a:avLst/>
                    </a:prstGeom>
                    <a:solidFill>
                      <a:srgbClr val="61B9EB">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燕尾形 21"/>
                    <p:cNvSpPr/>
                    <p:nvPr/>
                  </p:nvSpPr>
                  <p:spPr>
                    <a:xfrm>
                      <a:off x="7316" y="3501"/>
                      <a:ext cx="120" cy="120"/>
                    </a:xfrm>
                    <a:prstGeom prst="chevron">
                      <a:avLst/>
                    </a:prstGeom>
                    <a:solidFill>
                      <a:srgbClr val="61B9EB">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燕尾形 22"/>
                    <p:cNvSpPr/>
                    <p:nvPr/>
                  </p:nvSpPr>
                  <p:spPr>
                    <a:xfrm>
                      <a:off x="7462" y="3501"/>
                      <a:ext cx="120" cy="120"/>
                    </a:xfrm>
                    <a:prstGeom prst="chevron">
                      <a:avLst/>
                    </a:prstGeom>
                    <a:solidFill>
                      <a:srgbClr val="61B9EB">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燕尾形 23"/>
                    <p:cNvSpPr/>
                    <p:nvPr/>
                  </p:nvSpPr>
                  <p:spPr>
                    <a:xfrm>
                      <a:off x="7608" y="3501"/>
                      <a:ext cx="120" cy="120"/>
                    </a:xfrm>
                    <a:prstGeom prst="chevron">
                      <a:avLst/>
                    </a:prstGeom>
                    <a:solidFill>
                      <a:srgbClr val="61B9EB">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燕尾形 24"/>
                    <p:cNvSpPr/>
                    <p:nvPr/>
                  </p:nvSpPr>
                  <p:spPr>
                    <a:xfrm>
                      <a:off x="7754" y="3501"/>
                      <a:ext cx="120" cy="120"/>
                    </a:xfrm>
                    <a:prstGeom prst="chevron">
                      <a:avLst/>
                    </a:prstGeom>
                    <a:solidFill>
                      <a:srgbClr val="61B9EB">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燕尾形 28"/>
                    <p:cNvSpPr/>
                    <p:nvPr/>
                  </p:nvSpPr>
                  <p:spPr>
                    <a:xfrm>
                      <a:off x="7900" y="3501"/>
                      <a:ext cx="120" cy="120"/>
                    </a:xfrm>
                    <a:prstGeom prst="chevron">
                      <a:avLst/>
                    </a:prstGeom>
                    <a:solidFill>
                      <a:srgbClr val="61B9EB">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燕尾形 29"/>
                    <p:cNvSpPr/>
                    <p:nvPr/>
                  </p:nvSpPr>
                  <p:spPr>
                    <a:xfrm>
                      <a:off x="8046" y="3501"/>
                      <a:ext cx="120" cy="120"/>
                    </a:xfrm>
                    <a:prstGeom prst="chevron">
                      <a:avLst/>
                    </a:prstGeom>
                    <a:solidFill>
                      <a:srgbClr val="61B9E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燕尾形 30"/>
                    <p:cNvSpPr/>
                    <p:nvPr/>
                  </p:nvSpPr>
                  <p:spPr>
                    <a:xfrm>
                      <a:off x="8192" y="3501"/>
                      <a:ext cx="120" cy="120"/>
                    </a:xfrm>
                    <a:prstGeom prst="chevron">
                      <a:avLst/>
                    </a:prstGeom>
                    <a:solidFill>
                      <a:srgbClr val="61B9EB">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2" name="任意多边形 31"/>
                  <p:cNvSpPr/>
                  <p:nvPr/>
                </p:nvSpPr>
                <p:spPr>
                  <a:xfrm flipH="1">
                    <a:off x="8924" y="3511"/>
                    <a:ext cx="4395" cy="173"/>
                  </a:xfrm>
                  <a:custGeom>
                    <a:avLst/>
                    <a:gdLst>
                      <a:gd name="connsiteX0" fmla="*/ 4395 w 4395"/>
                      <a:gd name="connsiteY0" fmla="*/ 173 h 173"/>
                      <a:gd name="connsiteX1" fmla="*/ 4252 w 4395"/>
                      <a:gd name="connsiteY1" fmla="*/ 1 h 173"/>
                      <a:gd name="connsiteX2" fmla="*/ 0 w 4395"/>
                      <a:gd name="connsiteY2" fmla="*/ 0 h 173"/>
                      <a:gd name="connsiteX3" fmla="*/ 3457 w 4395"/>
                      <a:gd name="connsiteY3" fmla="*/ 1 h 173"/>
                    </a:gdLst>
                    <a:ahLst/>
                    <a:cxnLst>
                      <a:cxn ang="0">
                        <a:pos x="connsiteX0" y="connsiteY0"/>
                      </a:cxn>
                      <a:cxn ang="0">
                        <a:pos x="connsiteX1" y="connsiteY1"/>
                      </a:cxn>
                      <a:cxn ang="0">
                        <a:pos x="connsiteX2" y="connsiteY2"/>
                      </a:cxn>
                      <a:cxn ang="0">
                        <a:pos x="connsiteX3" y="connsiteY3"/>
                      </a:cxn>
                    </a:cxnLst>
                    <a:rect l="l" t="t" r="r" b="b"/>
                    <a:pathLst>
                      <a:path w="4395" h="173">
                        <a:moveTo>
                          <a:pt x="4395" y="173"/>
                        </a:moveTo>
                        <a:lnTo>
                          <a:pt x="4252" y="1"/>
                        </a:lnTo>
                        <a:lnTo>
                          <a:pt x="0" y="0"/>
                        </a:lnTo>
                        <a:lnTo>
                          <a:pt x="3457" y="1"/>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4" name="组合 33"/>
                <p:cNvGrpSpPr/>
                <p:nvPr/>
              </p:nvGrpSpPr>
              <p:grpSpPr>
                <a:xfrm flipH="1" flipV="1">
                  <a:off x="6010" y="3492"/>
                  <a:ext cx="7469" cy="3876"/>
                  <a:chOff x="5844" y="3471"/>
                  <a:chExt cx="7469" cy="3876"/>
                </a:xfrm>
              </p:grpSpPr>
              <p:sp>
                <p:nvSpPr>
                  <p:cNvPr id="36" name="任意多边形 35"/>
                  <p:cNvSpPr/>
                  <p:nvPr/>
                </p:nvSpPr>
                <p:spPr>
                  <a:xfrm>
                    <a:off x="5844" y="3507"/>
                    <a:ext cx="804" cy="3840"/>
                  </a:xfrm>
                  <a:custGeom>
                    <a:avLst/>
                    <a:gdLst>
                      <a:gd name="connsiteX0" fmla="*/ 804 w 804"/>
                      <a:gd name="connsiteY0" fmla="*/ 0 h 3840"/>
                      <a:gd name="connsiteX1" fmla="*/ 0 w 804"/>
                      <a:gd name="connsiteY1" fmla="*/ 12 h 3840"/>
                      <a:gd name="connsiteX2" fmla="*/ 0 w 804"/>
                      <a:gd name="connsiteY2" fmla="*/ 3840 h 3840"/>
                    </a:gdLst>
                    <a:ahLst/>
                    <a:cxnLst>
                      <a:cxn ang="0">
                        <a:pos x="connsiteX0" y="connsiteY0"/>
                      </a:cxn>
                      <a:cxn ang="0">
                        <a:pos x="connsiteX1" y="connsiteY1"/>
                      </a:cxn>
                      <a:cxn ang="0">
                        <a:pos x="connsiteX2" y="connsiteY2"/>
                      </a:cxn>
                    </a:cxnLst>
                    <a:rect l="l" t="t" r="r" b="b"/>
                    <a:pathLst>
                      <a:path w="804" h="3840">
                        <a:moveTo>
                          <a:pt x="804" y="0"/>
                        </a:moveTo>
                        <a:lnTo>
                          <a:pt x="0" y="12"/>
                        </a:lnTo>
                        <a:lnTo>
                          <a:pt x="0" y="3840"/>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任意多边形 36"/>
                  <p:cNvSpPr/>
                  <p:nvPr/>
                </p:nvSpPr>
                <p:spPr>
                  <a:xfrm>
                    <a:off x="6626" y="3507"/>
                    <a:ext cx="2325" cy="165"/>
                  </a:xfrm>
                  <a:custGeom>
                    <a:avLst/>
                    <a:gdLst>
                      <a:gd name="connsiteX0" fmla="*/ 0 w 2325"/>
                      <a:gd name="connsiteY0" fmla="*/ 0 h 165"/>
                      <a:gd name="connsiteX1" fmla="*/ 157 w 2325"/>
                      <a:gd name="connsiteY1" fmla="*/ 165 h 165"/>
                      <a:gd name="connsiteX2" fmla="*/ 2325 w 2325"/>
                      <a:gd name="connsiteY2" fmla="*/ 165 h 165"/>
                    </a:gdLst>
                    <a:ahLst/>
                    <a:cxnLst>
                      <a:cxn ang="0">
                        <a:pos x="connsiteX0" y="connsiteY0"/>
                      </a:cxn>
                      <a:cxn ang="0">
                        <a:pos x="connsiteX1" y="connsiteY1"/>
                      </a:cxn>
                      <a:cxn ang="0">
                        <a:pos x="connsiteX2" y="connsiteY2"/>
                      </a:cxn>
                    </a:cxnLst>
                    <a:rect l="l" t="t" r="r" b="b"/>
                    <a:pathLst>
                      <a:path w="2325" h="165">
                        <a:moveTo>
                          <a:pt x="0" y="0"/>
                        </a:moveTo>
                        <a:lnTo>
                          <a:pt x="157" y="165"/>
                        </a:lnTo>
                        <a:lnTo>
                          <a:pt x="2325" y="165"/>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8" name="组合 37"/>
                  <p:cNvGrpSpPr/>
                  <p:nvPr/>
                </p:nvGrpSpPr>
                <p:grpSpPr>
                  <a:xfrm>
                    <a:off x="6928" y="3471"/>
                    <a:ext cx="1434" cy="120"/>
                    <a:chOff x="6878" y="3501"/>
                    <a:chExt cx="1434" cy="120"/>
                  </a:xfrm>
                </p:grpSpPr>
                <p:sp>
                  <p:nvSpPr>
                    <p:cNvPr id="39" name="燕尾形 38"/>
                    <p:cNvSpPr/>
                    <p:nvPr/>
                  </p:nvSpPr>
                  <p:spPr>
                    <a:xfrm>
                      <a:off x="6878" y="3501"/>
                      <a:ext cx="120" cy="120"/>
                    </a:xfrm>
                    <a:prstGeom prst="chevron">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燕尾形 40"/>
                    <p:cNvSpPr/>
                    <p:nvPr/>
                  </p:nvSpPr>
                  <p:spPr>
                    <a:xfrm>
                      <a:off x="7024" y="3501"/>
                      <a:ext cx="120" cy="120"/>
                    </a:xfrm>
                    <a:prstGeom prst="chevron">
                      <a:avLst/>
                    </a:prstGeom>
                    <a:solidFill>
                      <a:srgbClr val="61B9EB">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燕尾形 41"/>
                    <p:cNvSpPr/>
                    <p:nvPr/>
                  </p:nvSpPr>
                  <p:spPr>
                    <a:xfrm>
                      <a:off x="7170" y="3501"/>
                      <a:ext cx="120" cy="120"/>
                    </a:xfrm>
                    <a:prstGeom prst="chevron">
                      <a:avLst/>
                    </a:prstGeom>
                    <a:solidFill>
                      <a:srgbClr val="61B9EB">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燕尾形 42"/>
                    <p:cNvSpPr/>
                    <p:nvPr/>
                  </p:nvSpPr>
                  <p:spPr>
                    <a:xfrm>
                      <a:off x="7316" y="3501"/>
                      <a:ext cx="120" cy="120"/>
                    </a:xfrm>
                    <a:prstGeom prst="chevron">
                      <a:avLst/>
                    </a:prstGeom>
                    <a:solidFill>
                      <a:srgbClr val="61B9EB">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燕尾形 43"/>
                    <p:cNvSpPr/>
                    <p:nvPr/>
                  </p:nvSpPr>
                  <p:spPr>
                    <a:xfrm>
                      <a:off x="7462" y="3501"/>
                      <a:ext cx="120" cy="120"/>
                    </a:xfrm>
                    <a:prstGeom prst="chevron">
                      <a:avLst/>
                    </a:prstGeom>
                    <a:solidFill>
                      <a:srgbClr val="61B9EB">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燕尾形 44"/>
                    <p:cNvSpPr/>
                    <p:nvPr/>
                  </p:nvSpPr>
                  <p:spPr>
                    <a:xfrm>
                      <a:off x="7608" y="3501"/>
                      <a:ext cx="120" cy="120"/>
                    </a:xfrm>
                    <a:prstGeom prst="chevron">
                      <a:avLst/>
                    </a:prstGeom>
                    <a:solidFill>
                      <a:srgbClr val="61B9EB">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燕尾形 45"/>
                    <p:cNvSpPr/>
                    <p:nvPr/>
                  </p:nvSpPr>
                  <p:spPr>
                    <a:xfrm>
                      <a:off x="7754" y="3501"/>
                      <a:ext cx="120" cy="120"/>
                    </a:xfrm>
                    <a:prstGeom prst="chevron">
                      <a:avLst/>
                    </a:prstGeom>
                    <a:solidFill>
                      <a:srgbClr val="61B9EB">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燕尾形 46"/>
                    <p:cNvSpPr/>
                    <p:nvPr/>
                  </p:nvSpPr>
                  <p:spPr>
                    <a:xfrm>
                      <a:off x="7900" y="3501"/>
                      <a:ext cx="120" cy="120"/>
                    </a:xfrm>
                    <a:prstGeom prst="chevron">
                      <a:avLst/>
                    </a:prstGeom>
                    <a:solidFill>
                      <a:srgbClr val="61B9EB">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燕尾形 48"/>
                    <p:cNvSpPr/>
                    <p:nvPr/>
                  </p:nvSpPr>
                  <p:spPr>
                    <a:xfrm>
                      <a:off x="8046" y="3501"/>
                      <a:ext cx="120" cy="120"/>
                    </a:xfrm>
                    <a:prstGeom prst="chevron">
                      <a:avLst/>
                    </a:prstGeom>
                    <a:solidFill>
                      <a:srgbClr val="61B9E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燕尾形 49"/>
                    <p:cNvSpPr/>
                    <p:nvPr/>
                  </p:nvSpPr>
                  <p:spPr>
                    <a:xfrm>
                      <a:off x="8192" y="3501"/>
                      <a:ext cx="120" cy="120"/>
                    </a:xfrm>
                    <a:prstGeom prst="chevron">
                      <a:avLst/>
                    </a:prstGeom>
                    <a:solidFill>
                      <a:srgbClr val="61B9EB">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1" name="任意多边形 50"/>
                  <p:cNvSpPr/>
                  <p:nvPr/>
                </p:nvSpPr>
                <p:spPr>
                  <a:xfrm flipH="1">
                    <a:off x="8918" y="3511"/>
                    <a:ext cx="4395" cy="173"/>
                  </a:xfrm>
                  <a:custGeom>
                    <a:avLst/>
                    <a:gdLst>
                      <a:gd name="connsiteX0" fmla="*/ 4395 w 4395"/>
                      <a:gd name="connsiteY0" fmla="*/ 173 h 173"/>
                      <a:gd name="connsiteX1" fmla="*/ 4252 w 4395"/>
                      <a:gd name="connsiteY1" fmla="*/ 1 h 173"/>
                      <a:gd name="connsiteX2" fmla="*/ 0 w 4395"/>
                      <a:gd name="connsiteY2" fmla="*/ 0 h 173"/>
                      <a:gd name="connsiteX3" fmla="*/ 3457 w 4395"/>
                      <a:gd name="connsiteY3" fmla="*/ 1 h 173"/>
                    </a:gdLst>
                    <a:ahLst/>
                    <a:cxnLst>
                      <a:cxn ang="0">
                        <a:pos x="connsiteX0" y="connsiteY0"/>
                      </a:cxn>
                      <a:cxn ang="0">
                        <a:pos x="connsiteX1" y="connsiteY1"/>
                      </a:cxn>
                      <a:cxn ang="0">
                        <a:pos x="connsiteX2" y="connsiteY2"/>
                      </a:cxn>
                      <a:cxn ang="0">
                        <a:pos x="connsiteX3" y="connsiteY3"/>
                      </a:cxn>
                    </a:cxnLst>
                    <a:rect l="l" t="t" r="r" b="b"/>
                    <a:pathLst>
                      <a:path w="4395" h="173">
                        <a:moveTo>
                          <a:pt x="4395" y="173"/>
                        </a:moveTo>
                        <a:lnTo>
                          <a:pt x="4252" y="1"/>
                        </a:lnTo>
                        <a:lnTo>
                          <a:pt x="0" y="0"/>
                        </a:lnTo>
                        <a:lnTo>
                          <a:pt x="3457" y="1"/>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117" name="组合 116"/>
              <p:cNvGrpSpPr/>
              <p:nvPr/>
            </p:nvGrpSpPr>
            <p:grpSpPr>
              <a:xfrm>
                <a:off x="5987" y="3693"/>
                <a:ext cx="7310" cy="3445"/>
                <a:chOff x="5987" y="3693"/>
                <a:chExt cx="7310" cy="3445"/>
              </a:xfrm>
            </p:grpSpPr>
            <p:grpSp>
              <p:nvGrpSpPr>
                <p:cNvPr id="103" name="组合 102"/>
                <p:cNvGrpSpPr/>
                <p:nvPr/>
              </p:nvGrpSpPr>
              <p:grpSpPr>
                <a:xfrm>
                  <a:off x="5987" y="3693"/>
                  <a:ext cx="7311" cy="3281"/>
                  <a:chOff x="6019" y="3693"/>
                  <a:chExt cx="7311" cy="3281"/>
                </a:xfrm>
              </p:grpSpPr>
              <p:sp>
                <p:nvSpPr>
                  <p:cNvPr id="52" name="任意多边形 51"/>
                  <p:cNvSpPr/>
                  <p:nvPr/>
                </p:nvSpPr>
                <p:spPr>
                  <a:xfrm>
                    <a:off x="6019" y="3866"/>
                    <a:ext cx="2944" cy="3108"/>
                  </a:xfrm>
                  <a:custGeom>
                    <a:avLst/>
                    <a:gdLst>
                      <a:gd name="connsiteX0" fmla="*/ 0 w 2944"/>
                      <a:gd name="connsiteY0" fmla="*/ 3108 h 3108"/>
                      <a:gd name="connsiteX1" fmla="*/ 0 w 2944"/>
                      <a:gd name="connsiteY1" fmla="*/ 0 h 3108"/>
                      <a:gd name="connsiteX2" fmla="*/ 2944 w 2944"/>
                      <a:gd name="connsiteY2" fmla="*/ 16 h 3108"/>
                    </a:gdLst>
                    <a:ahLst/>
                    <a:cxnLst>
                      <a:cxn ang="0">
                        <a:pos x="connsiteX0" y="connsiteY0"/>
                      </a:cxn>
                      <a:cxn ang="0">
                        <a:pos x="connsiteX1" y="connsiteY1"/>
                      </a:cxn>
                      <a:cxn ang="0">
                        <a:pos x="connsiteX2" y="connsiteY2"/>
                      </a:cxn>
                    </a:cxnLst>
                    <a:rect l="l" t="t" r="r" b="b"/>
                    <a:pathLst>
                      <a:path w="2944" h="3108">
                        <a:moveTo>
                          <a:pt x="0" y="3108"/>
                        </a:moveTo>
                        <a:lnTo>
                          <a:pt x="0" y="0"/>
                        </a:lnTo>
                        <a:lnTo>
                          <a:pt x="2944" y="16"/>
                        </a:lnTo>
                      </a:path>
                    </a:pathLst>
                  </a:custGeom>
                  <a:noFill/>
                  <a:ln w="19050">
                    <a:solidFill>
                      <a:srgbClr val="61B9EB"/>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任意多边形 58"/>
                  <p:cNvSpPr/>
                  <p:nvPr/>
                </p:nvSpPr>
                <p:spPr>
                  <a:xfrm flipH="1" flipV="1">
                    <a:off x="8951" y="3735"/>
                    <a:ext cx="2940" cy="157"/>
                  </a:xfrm>
                  <a:custGeom>
                    <a:avLst/>
                    <a:gdLst>
                      <a:gd name="connsiteX0" fmla="*/ 2940 w 2940"/>
                      <a:gd name="connsiteY0" fmla="*/ 0 h 157"/>
                      <a:gd name="connsiteX1" fmla="*/ 2797 w 2940"/>
                      <a:gd name="connsiteY1" fmla="*/ 157 h 157"/>
                      <a:gd name="connsiteX2" fmla="*/ 0 w 2940"/>
                      <a:gd name="connsiteY2" fmla="*/ 157 h 157"/>
                    </a:gdLst>
                    <a:ahLst/>
                    <a:cxnLst>
                      <a:cxn ang="0">
                        <a:pos x="connsiteX0" y="connsiteY0"/>
                      </a:cxn>
                      <a:cxn ang="0">
                        <a:pos x="connsiteX1" y="connsiteY1"/>
                      </a:cxn>
                      <a:cxn ang="0">
                        <a:pos x="connsiteX2" y="connsiteY2"/>
                      </a:cxn>
                    </a:cxnLst>
                    <a:rect l="l" t="t" r="r" b="b"/>
                    <a:pathLst>
                      <a:path w="2940" h="157">
                        <a:moveTo>
                          <a:pt x="2940" y="0"/>
                        </a:moveTo>
                        <a:lnTo>
                          <a:pt x="2797" y="157"/>
                        </a:lnTo>
                        <a:lnTo>
                          <a:pt x="0" y="157"/>
                        </a:lnTo>
                      </a:path>
                    </a:pathLst>
                  </a:custGeom>
                  <a:noFill/>
                  <a:ln w="19050">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2" name="组合 101"/>
                  <p:cNvGrpSpPr/>
                  <p:nvPr/>
                </p:nvGrpSpPr>
                <p:grpSpPr>
                  <a:xfrm>
                    <a:off x="11862" y="3693"/>
                    <a:ext cx="1468" cy="84"/>
                    <a:chOff x="11877" y="3735"/>
                    <a:chExt cx="1468" cy="84"/>
                  </a:xfrm>
                </p:grpSpPr>
                <p:sp>
                  <p:nvSpPr>
                    <p:cNvPr id="60" name="椭圆 59"/>
                    <p:cNvSpPr/>
                    <p:nvPr/>
                  </p:nvSpPr>
                  <p:spPr>
                    <a:xfrm flipH="1" flipV="1">
                      <a:off x="11877"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4" name="椭圆 93"/>
                    <p:cNvSpPr/>
                    <p:nvPr/>
                  </p:nvSpPr>
                  <p:spPr>
                    <a:xfrm flipH="1" flipV="1">
                      <a:off x="12050"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5" name="椭圆 94"/>
                    <p:cNvSpPr/>
                    <p:nvPr/>
                  </p:nvSpPr>
                  <p:spPr>
                    <a:xfrm flipH="1" flipV="1">
                      <a:off x="12223"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6" name="椭圆 95"/>
                    <p:cNvSpPr/>
                    <p:nvPr/>
                  </p:nvSpPr>
                  <p:spPr>
                    <a:xfrm flipH="1" flipV="1">
                      <a:off x="12396"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7" name="椭圆 96"/>
                    <p:cNvSpPr/>
                    <p:nvPr/>
                  </p:nvSpPr>
                  <p:spPr>
                    <a:xfrm flipH="1" flipV="1">
                      <a:off x="12569"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8" name="椭圆 97"/>
                    <p:cNvSpPr/>
                    <p:nvPr/>
                  </p:nvSpPr>
                  <p:spPr>
                    <a:xfrm flipH="1" flipV="1">
                      <a:off x="12742"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flipH="1" flipV="1">
                      <a:off x="12915"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椭圆 99"/>
                    <p:cNvSpPr/>
                    <p:nvPr/>
                  </p:nvSpPr>
                  <p:spPr>
                    <a:xfrm flipH="1" flipV="1">
                      <a:off x="13088"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椭圆 100"/>
                    <p:cNvSpPr/>
                    <p:nvPr/>
                  </p:nvSpPr>
                  <p:spPr>
                    <a:xfrm flipH="1" flipV="1">
                      <a:off x="13261"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104" name="组合 103"/>
                <p:cNvGrpSpPr/>
                <p:nvPr/>
              </p:nvGrpSpPr>
              <p:grpSpPr>
                <a:xfrm rot="10800000">
                  <a:off x="5987" y="3858"/>
                  <a:ext cx="7311" cy="3281"/>
                  <a:chOff x="6019" y="3693"/>
                  <a:chExt cx="7311" cy="3281"/>
                </a:xfrm>
              </p:grpSpPr>
              <p:sp>
                <p:nvSpPr>
                  <p:cNvPr id="105" name="任意多边形 104"/>
                  <p:cNvSpPr/>
                  <p:nvPr/>
                </p:nvSpPr>
                <p:spPr>
                  <a:xfrm>
                    <a:off x="6019" y="3866"/>
                    <a:ext cx="2944" cy="3108"/>
                  </a:xfrm>
                  <a:custGeom>
                    <a:avLst/>
                    <a:gdLst>
                      <a:gd name="connsiteX0" fmla="*/ 0 w 2944"/>
                      <a:gd name="connsiteY0" fmla="*/ 3108 h 3108"/>
                      <a:gd name="connsiteX1" fmla="*/ 0 w 2944"/>
                      <a:gd name="connsiteY1" fmla="*/ 0 h 3108"/>
                      <a:gd name="connsiteX2" fmla="*/ 2944 w 2944"/>
                      <a:gd name="connsiteY2" fmla="*/ 16 h 3108"/>
                    </a:gdLst>
                    <a:ahLst/>
                    <a:cxnLst>
                      <a:cxn ang="0">
                        <a:pos x="connsiteX0" y="connsiteY0"/>
                      </a:cxn>
                      <a:cxn ang="0">
                        <a:pos x="connsiteX1" y="connsiteY1"/>
                      </a:cxn>
                      <a:cxn ang="0">
                        <a:pos x="connsiteX2" y="connsiteY2"/>
                      </a:cxn>
                    </a:cxnLst>
                    <a:rect l="l" t="t" r="r" b="b"/>
                    <a:pathLst>
                      <a:path w="2944" h="3108">
                        <a:moveTo>
                          <a:pt x="0" y="3108"/>
                        </a:moveTo>
                        <a:lnTo>
                          <a:pt x="0" y="0"/>
                        </a:lnTo>
                        <a:lnTo>
                          <a:pt x="2944" y="16"/>
                        </a:lnTo>
                      </a:path>
                    </a:pathLst>
                  </a:custGeom>
                  <a:noFill/>
                  <a:ln w="19050">
                    <a:solidFill>
                      <a:srgbClr val="61B9EB"/>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任意多边形 105"/>
                  <p:cNvSpPr/>
                  <p:nvPr/>
                </p:nvSpPr>
                <p:spPr>
                  <a:xfrm flipH="1" flipV="1">
                    <a:off x="8951" y="3735"/>
                    <a:ext cx="2940" cy="157"/>
                  </a:xfrm>
                  <a:custGeom>
                    <a:avLst/>
                    <a:gdLst>
                      <a:gd name="connsiteX0" fmla="*/ 2940 w 2940"/>
                      <a:gd name="connsiteY0" fmla="*/ 0 h 157"/>
                      <a:gd name="connsiteX1" fmla="*/ 2797 w 2940"/>
                      <a:gd name="connsiteY1" fmla="*/ 157 h 157"/>
                      <a:gd name="connsiteX2" fmla="*/ 0 w 2940"/>
                      <a:gd name="connsiteY2" fmla="*/ 157 h 157"/>
                    </a:gdLst>
                    <a:ahLst/>
                    <a:cxnLst>
                      <a:cxn ang="0">
                        <a:pos x="connsiteX0" y="connsiteY0"/>
                      </a:cxn>
                      <a:cxn ang="0">
                        <a:pos x="connsiteX1" y="connsiteY1"/>
                      </a:cxn>
                      <a:cxn ang="0">
                        <a:pos x="connsiteX2" y="connsiteY2"/>
                      </a:cxn>
                    </a:cxnLst>
                    <a:rect l="l" t="t" r="r" b="b"/>
                    <a:pathLst>
                      <a:path w="2940" h="157">
                        <a:moveTo>
                          <a:pt x="2940" y="0"/>
                        </a:moveTo>
                        <a:lnTo>
                          <a:pt x="2797" y="157"/>
                        </a:lnTo>
                        <a:lnTo>
                          <a:pt x="0" y="157"/>
                        </a:lnTo>
                      </a:path>
                    </a:pathLst>
                  </a:custGeom>
                  <a:noFill/>
                  <a:ln w="19050">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7" name="组合 106"/>
                  <p:cNvGrpSpPr/>
                  <p:nvPr/>
                </p:nvGrpSpPr>
                <p:grpSpPr>
                  <a:xfrm>
                    <a:off x="11862" y="3693"/>
                    <a:ext cx="1468" cy="84"/>
                    <a:chOff x="11877" y="3735"/>
                    <a:chExt cx="1468" cy="84"/>
                  </a:xfrm>
                </p:grpSpPr>
                <p:sp>
                  <p:nvSpPr>
                    <p:cNvPr id="108" name="椭圆 107"/>
                    <p:cNvSpPr/>
                    <p:nvPr/>
                  </p:nvSpPr>
                  <p:spPr>
                    <a:xfrm flipH="1" flipV="1">
                      <a:off x="11877"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9" name="椭圆 108"/>
                    <p:cNvSpPr/>
                    <p:nvPr/>
                  </p:nvSpPr>
                  <p:spPr>
                    <a:xfrm flipH="1" flipV="1">
                      <a:off x="12050"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0" name="椭圆 109"/>
                    <p:cNvSpPr/>
                    <p:nvPr/>
                  </p:nvSpPr>
                  <p:spPr>
                    <a:xfrm flipH="1" flipV="1">
                      <a:off x="12223"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1" name="椭圆 110"/>
                    <p:cNvSpPr/>
                    <p:nvPr/>
                  </p:nvSpPr>
                  <p:spPr>
                    <a:xfrm flipH="1" flipV="1">
                      <a:off x="12396"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2" name="椭圆 111"/>
                    <p:cNvSpPr/>
                    <p:nvPr/>
                  </p:nvSpPr>
                  <p:spPr>
                    <a:xfrm flipH="1" flipV="1">
                      <a:off x="12569"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3" name="椭圆 112"/>
                    <p:cNvSpPr/>
                    <p:nvPr/>
                  </p:nvSpPr>
                  <p:spPr>
                    <a:xfrm flipH="1" flipV="1">
                      <a:off x="12742"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4" name="椭圆 113"/>
                    <p:cNvSpPr/>
                    <p:nvPr/>
                  </p:nvSpPr>
                  <p:spPr>
                    <a:xfrm flipH="1" flipV="1">
                      <a:off x="12915"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5" name="椭圆 114"/>
                    <p:cNvSpPr/>
                    <p:nvPr/>
                  </p:nvSpPr>
                  <p:spPr>
                    <a:xfrm flipH="1" flipV="1">
                      <a:off x="13088"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6" name="椭圆 115"/>
                    <p:cNvSpPr/>
                    <p:nvPr/>
                  </p:nvSpPr>
                  <p:spPr>
                    <a:xfrm flipH="1" flipV="1">
                      <a:off x="13261"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grpSp>
        <p:sp>
          <p:nvSpPr>
            <p:cNvPr id="119" name="文本框 118"/>
            <p:cNvSpPr txBox="1"/>
            <p:nvPr/>
          </p:nvSpPr>
          <p:spPr>
            <a:xfrm>
              <a:off x="6199" y="4304"/>
              <a:ext cx="6881" cy="2163"/>
            </a:xfrm>
            <a:prstGeom prst="rect">
              <a:avLst/>
            </a:prstGeom>
            <a:noFill/>
          </p:spPr>
          <p:txBody>
            <a:bodyPr wrap="square" rtlCol="0" anchor="ctr" anchorCtr="0">
              <a:noAutofit/>
            </a:bodyPr>
            <a:p>
              <a:pPr algn="l" fontAlgn="auto">
                <a:lnSpc>
                  <a:spcPts val="2500"/>
                </a:lnSpc>
              </a:pPr>
              <a:r>
                <a:rPr lang="en-US" altLang="zh-CN" sz="1400" spc="150">
                  <a:solidFill>
                    <a:schemeClr val="tx1"/>
                  </a:solidFill>
                  <a:uFillTx/>
                  <a:latin typeface="汉仪旗黑-55简" panose="00020600040101010101" charset="-128"/>
                  <a:ea typeface="汉仪旗黑-55简" panose="00020600040101010101" charset="-128"/>
                </a:rPr>
                <a:t>  </a:t>
              </a:r>
              <a:r>
                <a:rPr lang="zh-CN" altLang="en-US" sz="1400" spc="150">
                  <a:solidFill>
                    <a:schemeClr val="tx1"/>
                  </a:solidFill>
                  <a:uFillTx/>
                  <a:latin typeface="汉仪旗黑-55简" panose="00020600040101010101" charset="-128"/>
                  <a:ea typeface="汉仪旗黑-55简" panose="00020600040101010101" charset="-128"/>
                </a:rPr>
                <a:t>下图是加载表格数据后</a:t>
              </a:r>
              <a:r>
                <a:rPr lang="zh-CN" altLang="en-US" sz="1400" spc="150">
                  <a:solidFill>
                    <a:schemeClr val="tx1"/>
                  </a:solidFill>
                  <a:uFillTx/>
                  <a:latin typeface="汉仪旗黑-55简" panose="00020600040101010101" charset="-128"/>
                  <a:ea typeface="汉仪旗黑-55简" panose="00020600040101010101" charset="-128"/>
                </a:rPr>
                <a:t>的界面截图</a:t>
              </a:r>
              <a:endParaRPr lang="zh-CN" altLang="en-US" sz="1400" spc="150">
                <a:solidFill>
                  <a:schemeClr val="tx1"/>
                </a:solidFill>
                <a:uFillTx/>
                <a:latin typeface="汉仪旗黑-55简" panose="00020600040101010101" charset="-128"/>
                <a:ea typeface="汉仪旗黑-55简" panose="00020600040101010101" charset="-128"/>
              </a:endParaRPr>
            </a:p>
          </p:txBody>
        </p:sp>
      </p:grpSp>
      <p:pic>
        <p:nvPicPr>
          <p:cNvPr id="3" name="图片 2"/>
          <p:cNvPicPr>
            <a:picLocks noChangeAspect="1"/>
          </p:cNvPicPr>
          <p:nvPr/>
        </p:nvPicPr>
        <p:blipFill>
          <a:blip r:embed="rId6"/>
          <a:stretch>
            <a:fillRect/>
          </a:stretch>
        </p:blipFill>
        <p:spPr>
          <a:xfrm>
            <a:off x="5104765" y="969645"/>
            <a:ext cx="6216650" cy="49110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502227" y="511629"/>
            <a:ext cx="1709059" cy="400110"/>
            <a:chOff x="1589312" y="510922"/>
            <a:chExt cx="1709059" cy="400110"/>
          </a:xfrm>
        </p:grpSpPr>
        <p:sp>
          <p:nvSpPr>
            <p:cNvPr id="27" name="矩形 26"/>
            <p:cNvSpPr/>
            <p:nvPr/>
          </p:nvSpPr>
          <p:spPr>
            <a:xfrm>
              <a:off x="1589312" y="532694"/>
              <a:ext cx="1709059" cy="368300"/>
            </a:xfrm>
            <a:prstGeom prst="rect">
              <a:avLst/>
            </a:prstGeom>
          </p:spPr>
          <p:txBody>
            <a:bodyPr wrap="square">
              <a:spAutoFit/>
            </a:bodyPr>
            <a:lstStyle/>
            <a:p>
              <a:pPr algn="dist"/>
              <a:r>
                <a:rPr lang="en-US" altLang="zh-CN" dirty="0">
                  <a:solidFill>
                    <a:srgbClr val="7CAFDE"/>
                  </a:solidFill>
                  <a:latin typeface="思源黑体 CN Regular" panose="020B0500000000000000" pitchFamily="34" charset="-122"/>
                  <a:ea typeface="思源黑体 CN Regular" panose="020B0500000000000000" pitchFamily="34" charset="-122"/>
                  <a:sym typeface="+mn-ea"/>
                </a:rPr>
                <a:t>APP</a:t>
              </a:r>
              <a:r>
                <a:rPr lang="zh-CN" altLang="en-US" dirty="0">
                  <a:solidFill>
                    <a:srgbClr val="7CAFDE"/>
                  </a:solidFill>
                  <a:latin typeface="思源黑体 CN Regular" panose="020B0500000000000000" pitchFamily="34" charset="-122"/>
                  <a:ea typeface="思源黑体 CN Regular" panose="020B0500000000000000" pitchFamily="34" charset="-122"/>
                  <a:sym typeface="+mn-ea"/>
                </a:rPr>
                <a:t>截图展示</a:t>
              </a:r>
              <a:endParaRPr lang="zh-CN" altLang="en-US" dirty="0">
                <a:solidFill>
                  <a:srgbClr val="7CAFDE"/>
                </a:solidFill>
                <a:latin typeface="思源黑体 CN Regular" panose="020B0500000000000000" pitchFamily="34" charset="-122"/>
                <a:ea typeface="思源黑体 CN Regular" panose="020B0500000000000000" pitchFamily="34" charset="-122"/>
              </a:endParaRPr>
            </a:p>
          </p:txBody>
        </p:sp>
        <p:sp>
          <p:nvSpPr>
            <p:cNvPr id="28" name="矩形 27"/>
            <p:cNvSpPr/>
            <p:nvPr/>
          </p:nvSpPr>
          <p:spPr>
            <a:xfrm>
              <a:off x="1589312" y="510922"/>
              <a:ext cx="1709059" cy="400110"/>
            </a:xfrm>
            <a:prstGeom prst="rect">
              <a:avLst/>
            </a:prstGeom>
            <a:no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custDataLst>
              <p:tags r:id="rId1"/>
            </p:custDataLst>
          </p:nvPr>
        </p:nvSpPr>
        <p:spPr>
          <a:xfrm>
            <a:off x="990600" y="1513114"/>
            <a:ext cx="3918857" cy="4354286"/>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2000">
                <a:gradFill>
                  <a:gsLst>
                    <a:gs pos="50000">
                      <a:schemeClr val="tx1"/>
                    </a:gs>
                    <a:gs pos="0">
                      <a:schemeClr val="tx1">
                        <a:lumMod val="25000"/>
                        <a:lumOff val="75000"/>
                      </a:schemeClr>
                    </a:gs>
                    <a:gs pos="100000">
                      <a:schemeClr val="tx1">
                        <a:lumMod val="85000"/>
                      </a:schemeClr>
                    </a:gs>
                  </a:gsLst>
                  <a:lin ang="5400000" scaled="1"/>
                  <a:tileRect t="-100000" r="-100000"/>
                </a:gradFill>
              </a:rPr>
              <a:t>　　由于提供的报表太大了，为了方便并快速的分析出结果，我只截取了前２５行的</a:t>
            </a:r>
            <a:r>
              <a:rPr lang="zh-CN" sz="2000">
                <a:gradFill>
                  <a:gsLst>
                    <a:gs pos="50000">
                      <a:schemeClr val="tx1"/>
                    </a:gs>
                    <a:gs pos="0">
                      <a:schemeClr val="tx1">
                        <a:lumMod val="25000"/>
                        <a:lumOff val="75000"/>
                      </a:schemeClr>
                    </a:gs>
                    <a:gs pos="100000">
                      <a:schemeClr val="tx1">
                        <a:lumMod val="85000"/>
                      </a:schemeClr>
                    </a:gs>
                  </a:gsLst>
                  <a:lin ang="5400000" scaled="1"/>
                  <a:tileRect t="-100000" r="-100000"/>
                </a:gradFill>
              </a:rPr>
              <a:t>表格进行综合分析。</a:t>
            </a:r>
            <a:endParaRPr lang="zh-CN" sz="2000">
              <a:gradFill>
                <a:gsLst>
                  <a:gs pos="50000">
                    <a:schemeClr val="tx1"/>
                  </a:gs>
                  <a:gs pos="0">
                    <a:schemeClr val="tx1">
                      <a:lumMod val="25000"/>
                      <a:lumOff val="75000"/>
                    </a:schemeClr>
                  </a:gs>
                  <a:gs pos="100000">
                    <a:schemeClr val="tx1">
                      <a:lumMod val="85000"/>
                    </a:schemeClr>
                  </a:gs>
                </a:gsLst>
                <a:lin ang="5400000" scaled="1"/>
                <a:tileRect t="-100000" r="-100000"/>
              </a:gradFill>
            </a:endParaRPr>
          </a:p>
          <a:p>
            <a:pPr algn="l"/>
            <a:r>
              <a:rPr lang="zh-CN" sz="2000">
                <a:gradFill>
                  <a:gsLst>
                    <a:gs pos="50000">
                      <a:schemeClr val="tx1"/>
                    </a:gs>
                    <a:gs pos="0">
                      <a:schemeClr val="tx1">
                        <a:lumMod val="25000"/>
                        <a:lumOff val="75000"/>
                      </a:schemeClr>
                    </a:gs>
                    <a:gs pos="100000">
                      <a:schemeClr val="tx1">
                        <a:lumMod val="85000"/>
                      </a:schemeClr>
                    </a:gs>
                  </a:gsLst>
                  <a:lin ang="5400000" scaled="1"/>
                  <a:tileRect t="-100000" r="-100000"/>
                </a:gradFill>
              </a:rPr>
              <a:t>　　左下图表为直方图：展示价格分布，帮助用户了解价格数据的频率分布情况。</a:t>
            </a:r>
            <a:endParaRPr lang="zh-CN" sz="2000">
              <a:gradFill>
                <a:gsLst>
                  <a:gs pos="50000">
                    <a:schemeClr val="tx1"/>
                  </a:gs>
                  <a:gs pos="0">
                    <a:schemeClr val="tx1">
                      <a:lumMod val="25000"/>
                      <a:lumOff val="75000"/>
                    </a:schemeClr>
                  </a:gs>
                  <a:gs pos="100000">
                    <a:schemeClr val="tx1">
                      <a:lumMod val="85000"/>
                    </a:schemeClr>
                  </a:gs>
                </a:gsLst>
                <a:lin ang="5400000" scaled="1"/>
                <a:tileRect t="-100000" r="-100000"/>
              </a:gradFill>
            </a:endParaRPr>
          </a:p>
          <a:p>
            <a:pPr algn="l"/>
            <a:r>
              <a:rPr lang="zh-CN" sz="2000">
                <a:gradFill>
                  <a:gsLst>
                    <a:gs pos="50000">
                      <a:schemeClr val="tx1"/>
                    </a:gs>
                    <a:gs pos="0">
                      <a:schemeClr val="tx1">
                        <a:lumMod val="25000"/>
                        <a:lumOff val="75000"/>
                      </a:schemeClr>
                    </a:gs>
                    <a:gs pos="100000">
                      <a:schemeClr val="tx1">
                        <a:lumMod val="85000"/>
                      </a:schemeClr>
                    </a:gs>
                  </a:gsLst>
                  <a:lin ang="5400000" scaled="1"/>
                  <a:tileRect t="-100000" r="-100000"/>
                </a:gradFill>
              </a:rPr>
              <a:t>　　中下图</a:t>
            </a:r>
            <a:r>
              <a:rPr lang="zh-CN" sz="2000">
                <a:gradFill>
                  <a:gsLst>
                    <a:gs pos="50000">
                      <a:schemeClr val="tx1"/>
                    </a:gs>
                    <a:gs pos="0">
                      <a:schemeClr val="tx1">
                        <a:lumMod val="25000"/>
                        <a:lumOff val="75000"/>
                      </a:schemeClr>
                    </a:gs>
                    <a:gs pos="100000">
                      <a:schemeClr val="tx1">
                        <a:lumMod val="85000"/>
                      </a:schemeClr>
                    </a:gs>
                  </a:gsLst>
                  <a:lin ang="5400000" scaled="1"/>
                  <a:tileRect t="-100000" r="-100000"/>
                </a:gradFill>
              </a:rPr>
              <a:t>为柱状图：展示交易方向分布，用户可以看到不同交易方向的数量分布。</a:t>
            </a:r>
            <a:endParaRPr lang="zh-CN" sz="2000">
              <a:gradFill>
                <a:gsLst>
                  <a:gs pos="50000">
                    <a:schemeClr val="tx1"/>
                  </a:gs>
                  <a:gs pos="0">
                    <a:schemeClr val="tx1">
                      <a:lumMod val="25000"/>
                      <a:lumOff val="75000"/>
                    </a:schemeClr>
                  </a:gs>
                  <a:gs pos="100000">
                    <a:schemeClr val="tx1">
                      <a:lumMod val="85000"/>
                    </a:schemeClr>
                  </a:gs>
                </a:gsLst>
                <a:lin ang="5400000" scaled="1"/>
                <a:tileRect t="-100000" r="-100000"/>
              </a:gradFill>
            </a:endParaRPr>
          </a:p>
          <a:p>
            <a:pPr algn="l"/>
            <a:r>
              <a:rPr lang="zh-CN" sz="2000">
                <a:gradFill>
                  <a:gsLst>
                    <a:gs pos="50000">
                      <a:schemeClr val="tx1"/>
                    </a:gs>
                    <a:gs pos="0">
                      <a:schemeClr val="tx1">
                        <a:lumMod val="25000"/>
                        <a:lumOff val="75000"/>
                      </a:schemeClr>
                    </a:gs>
                    <a:gs pos="100000">
                      <a:schemeClr val="tx1">
                        <a:lumMod val="85000"/>
                      </a:schemeClr>
                    </a:gs>
                  </a:gsLst>
                  <a:lin ang="5400000" scaled="1"/>
                  <a:tileRect t="-100000" r="-100000"/>
                </a:gradFill>
              </a:rPr>
              <a:t>　　右下图</a:t>
            </a:r>
            <a:r>
              <a:rPr lang="zh-CN" sz="2000">
                <a:gradFill>
                  <a:gsLst>
                    <a:gs pos="50000">
                      <a:schemeClr val="tx1"/>
                    </a:gs>
                    <a:gs pos="0">
                      <a:schemeClr val="tx1">
                        <a:lumMod val="25000"/>
                        <a:lumOff val="75000"/>
                      </a:schemeClr>
                    </a:gs>
                    <a:gs pos="100000">
                      <a:schemeClr val="tx1">
                        <a:lumMod val="85000"/>
                      </a:schemeClr>
                    </a:gs>
                  </a:gsLst>
                  <a:lin ang="5400000" scaled="1"/>
                  <a:tileRect t="-100000" r="-100000"/>
                </a:gradFill>
              </a:rPr>
              <a:t>为饼图：展示交易代码类型分布，便于用户了解不同类型交易在整体中的占比。</a:t>
            </a:r>
            <a:endParaRPr lang="zh-CN" sz="2000">
              <a:gradFill>
                <a:gsLst>
                  <a:gs pos="50000">
                    <a:schemeClr val="tx1"/>
                  </a:gs>
                  <a:gs pos="0">
                    <a:schemeClr val="tx1">
                      <a:lumMod val="25000"/>
                      <a:lumOff val="75000"/>
                    </a:schemeClr>
                  </a:gs>
                  <a:gs pos="100000">
                    <a:schemeClr val="tx1">
                      <a:lumMod val="85000"/>
                    </a:schemeClr>
                  </a:gs>
                </a:gsLst>
                <a:lin ang="5400000" scaled="1"/>
                <a:tileRect t="-100000" r="-100000"/>
              </a:gradFill>
            </a:endParaRPr>
          </a:p>
        </p:txBody>
      </p:sp>
      <p:sp>
        <p:nvSpPr>
          <p:cNvPr id="5" name="矩形 4"/>
          <p:cNvSpPr/>
          <p:nvPr/>
        </p:nvSpPr>
        <p:spPr>
          <a:xfrm>
            <a:off x="5105398" y="1436914"/>
            <a:ext cx="6215746" cy="1839685"/>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105398" y="3426094"/>
            <a:ext cx="3461660" cy="2441306"/>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762999" y="3426094"/>
            <a:ext cx="2558144" cy="2441306"/>
          </a:xfrm>
          <a:prstGeom prst="rect">
            <a:avLst/>
          </a:prstGeom>
          <a:blipFill dpi="0" rotWithShape="1">
            <a:blip r:embed="rId4"/>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5105400" y="969645"/>
            <a:ext cx="6216015" cy="4897755"/>
          </a:xfrm>
          <a:prstGeom prst="rect">
            <a:avLst/>
          </a:prstGeom>
        </p:spPr>
      </p:pic>
      <p:grpSp>
        <p:nvGrpSpPr>
          <p:cNvPr id="129" name="组合 128" descr="7b0a202020202274657874626f78223a2022220a7d0a"/>
          <p:cNvGrpSpPr/>
          <p:nvPr/>
        </p:nvGrpSpPr>
        <p:grpSpPr>
          <a:xfrm>
            <a:off x="6483350" y="171450"/>
            <a:ext cx="3686175" cy="622300"/>
            <a:chOff x="5783" y="3452"/>
            <a:chExt cx="7634" cy="3896"/>
          </a:xfrm>
        </p:grpSpPr>
        <p:grpSp>
          <p:nvGrpSpPr>
            <p:cNvPr id="118" name="组合 117"/>
            <p:cNvGrpSpPr/>
            <p:nvPr/>
          </p:nvGrpSpPr>
          <p:grpSpPr>
            <a:xfrm>
              <a:off x="5783" y="3452"/>
              <a:ext cx="7634" cy="3896"/>
              <a:chOff x="5825" y="3467"/>
              <a:chExt cx="7634" cy="3896"/>
            </a:xfrm>
          </p:grpSpPr>
          <p:grpSp>
            <p:nvGrpSpPr>
              <p:cNvPr id="53" name="组合 52"/>
              <p:cNvGrpSpPr/>
              <p:nvPr/>
            </p:nvGrpSpPr>
            <p:grpSpPr>
              <a:xfrm rot="0">
                <a:off x="5825" y="3467"/>
                <a:ext cx="7635" cy="3897"/>
                <a:chOff x="5844" y="3471"/>
                <a:chExt cx="7635" cy="3897"/>
              </a:xfrm>
            </p:grpSpPr>
            <p:grpSp>
              <p:nvGrpSpPr>
                <p:cNvPr id="33" name="组合 32"/>
                <p:cNvGrpSpPr/>
                <p:nvPr/>
              </p:nvGrpSpPr>
              <p:grpSpPr>
                <a:xfrm>
                  <a:off x="5844" y="3471"/>
                  <a:ext cx="7475" cy="3876"/>
                  <a:chOff x="5844" y="3471"/>
                  <a:chExt cx="7475" cy="3876"/>
                </a:xfrm>
              </p:grpSpPr>
              <p:sp>
                <p:nvSpPr>
                  <p:cNvPr id="8" name="任意多边形 7"/>
                  <p:cNvSpPr/>
                  <p:nvPr/>
                </p:nvSpPr>
                <p:spPr>
                  <a:xfrm>
                    <a:off x="5844" y="3507"/>
                    <a:ext cx="804" cy="3840"/>
                  </a:xfrm>
                  <a:custGeom>
                    <a:avLst/>
                    <a:gdLst>
                      <a:gd name="connsiteX0" fmla="*/ 804 w 804"/>
                      <a:gd name="connsiteY0" fmla="*/ 0 h 3840"/>
                      <a:gd name="connsiteX1" fmla="*/ 0 w 804"/>
                      <a:gd name="connsiteY1" fmla="*/ 12 h 3840"/>
                      <a:gd name="connsiteX2" fmla="*/ 0 w 804"/>
                      <a:gd name="connsiteY2" fmla="*/ 3840 h 3840"/>
                    </a:gdLst>
                    <a:ahLst/>
                    <a:cxnLst>
                      <a:cxn ang="0">
                        <a:pos x="connsiteX0" y="connsiteY0"/>
                      </a:cxn>
                      <a:cxn ang="0">
                        <a:pos x="connsiteX1" y="connsiteY1"/>
                      </a:cxn>
                      <a:cxn ang="0">
                        <a:pos x="connsiteX2" y="connsiteY2"/>
                      </a:cxn>
                    </a:cxnLst>
                    <a:rect l="l" t="t" r="r" b="b"/>
                    <a:pathLst>
                      <a:path w="804" h="3840">
                        <a:moveTo>
                          <a:pt x="804" y="0"/>
                        </a:moveTo>
                        <a:lnTo>
                          <a:pt x="0" y="12"/>
                        </a:lnTo>
                        <a:lnTo>
                          <a:pt x="0" y="3840"/>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任意多边形 14"/>
                  <p:cNvSpPr/>
                  <p:nvPr/>
                </p:nvSpPr>
                <p:spPr>
                  <a:xfrm>
                    <a:off x="6626" y="3507"/>
                    <a:ext cx="2325" cy="165"/>
                  </a:xfrm>
                  <a:custGeom>
                    <a:avLst/>
                    <a:gdLst>
                      <a:gd name="connsiteX0" fmla="*/ 0 w 2325"/>
                      <a:gd name="connsiteY0" fmla="*/ 0 h 165"/>
                      <a:gd name="connsiteX1" fmla="*/ 157 w 2325"/>
                      <a:gd name="connsiteY1" fmla="*/ 165 h 165"/>
                      <a:gd name="connsiteX2" fmla="*/ 2325 w 2325"/>
                      <a:gd name="connsiteY2" fmla="*/ 165 h 165"/>
                    </a:gdLst>
                    <a:ahLst/>
                    <a:cxnLst>
                      <a:cxn ang="0">
                        <a:pos x="connsiteX0" y="connsiteY0"/>
                      </a:cxn>
                      <a:cxn ang="0">
                        <a:pos x="connsiteX1" y="connsiteY1"/>
                      </a:cxn>
                      <a:cxn ang="0">
                        <a:pos x="connsiteX2" y="connsiteY2"/>
                      </a:cxn>
                    </a:cxnLst>
                    <a:rect l="l" t="t" r="r" b="b"/>
                    <a:pathLst>
                      <a:path w="2325" h="165">
                        <a:moveTo>
                          <a:pt x="0" y="0"/>
                        </a:moveTo>
                        <a:lnTo>
                          <a:pt x="157" y="165"/>
                        </a:lnTo>
                        <a:lnTo>
                          <a:pt x="2325" y="165"/>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6928" y="3471"/>
                    <a:ext cx="1434" cy="120"/>
                    <a:chOff x="6878" y="3501"/>
                    <a:chExt cx="1434" cy="120"/>
                  </a:xfrm>
                </p:grpSpPr>
                <p:sp>
                  <p:nvSpPr>
                    <p:cNvPr id="19" name="燕尾形 18"/>
                    <p:cNvSpPr/>
                    <p:nvPr/>
                  </p:nvSpPr>
                  <p:spPr>
                    <a:xfrm>
                      <a:off x="6878" y="3501"/>
                      <a:ext cx="120" cy="120"/>
                    </a:xfrm>
                    <a:prstGeom prst="chevron">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燕尾形 19"/>
                    <p:cNvSpPr/>
                    <p:nvPr/>
                  </p:nvSpPr>
                  <p:spPr>
                    <a:xfrm>
                      <a:off x="7024" y="3501"/>
                      <a:ext cx="120" cy="120"/>
                    </a:xfrm>
                    <a:prstGeom prst="chevron">
                      <a:avLst/>
                    </a:prstGeom>
                    <a:solidFill>
                      <a:srgbClr val="61B9EB">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燕尾形 20"/>
                    <p:cNvSpPr/>
                    <p:nvPr/>
                  </p:nvSpPr>
                  <p:spPr>
                    <a:xfrm>
                      <a:off x="7170" y="3501"/>
                      <a:ext cx="120" cy="120"/>
                    </a:xfrm>
                    <a:prstGeom prst="chevron">
                      <a:avLst/>
                    </a:prstGeom>
                    <a:solidFill>
                      <a:srgbClr val="61B9EB">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燕尾形 21"/>
                    <p:cNvSpPr/>
                    <p:nvPr/>
                  </p:nvSpPr>
                  <p:spPr>
                    <a:xfrm>
                      <a:off x="7316" y="3501"/>
                      <a:ext cx="120" cy="120"/>
                    </a:xfrm>
                    <a:prstGeom prst="chevron">
                      <a:avLst/>
                    </a:prstGeom>
                    <a:solidFill>
                      <a:srgbClr val="61B9EB">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燕尾形 22"/>
                    <p:cNvSpPr/>
                    <p:nvPr/>
                  </p:nvSpPr>
                  <p:spPr>
                    <a:xfrm>
                      <a:off x="7462" y="3501"/>
                      <a:ext cx="120" cy="120"/>
                    </a:xfrm>
                    <a:prstGeom prst="chevron">
                      <a:avLst/>
                    </a:prstGeom>
                    <a:solidFill>
                      <a:srgbClr val="61B9EB">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燕尾形 23"/>
                    <p:cNvSpPr/>
                    <p:nvPr/>
                  </p:nvSpPr>
                  <p:spPr>
                    <a:xfrm>
                      <a:off x="7608" y="3501"/>
                      <a:ext cx="120" cy="120"/>
                    </a:xfrm>
                    <a:prstGeom prst="chevron">
                      <a:avLst/>
                    </a:prstGeom>
                    <a:solidFill>
                      <a:srgbClr val="61B9EB">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燕尾形 24"/>
                    <p:cNvSpPr/>
                    <p:nvPr/>
                  </p:nvSpPr>
                  <p:spPr>
                    <a:xfrm>
                      <a:off x="7754" y="3501"/>
                      <a:ext cx="120" cy="120"/>
                    </a:xfrm>
                    <a:prstGeom prst="chevron">
                      <a:avLst/>
                    </a:prstGeom>
                    <a:solidFill>
                      <a:srgbClr val="61B9EB">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燕尾形 28"/>
                    <p:cNvSpPr/>
                    <p:nvPr/>
                  </p:nvSpPr>
                  <p:spPr>
                    <a:xfrm>
                      <a:off x="7900" y="3501"/>
                      <a:ext cx="120" cy="120"/>
                    </a:xfrm>
                    <a:prstGeom prst="chevron">
                      <a:avLst/>
                    </a:prstGeom>
                    <a:solidFill>
                      <a:srgbClr val="61B9EB">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燕尾形 29"/>
                    <p:cNvSpPr/>
                    <p:nvPr/>
                  </p:nvSpPr>
                  <p:spPr>
                    <a:xfrm>
                      <a:off x="8046" y="3501"/>
                      <a:ext cx="120" cy="120"/>
                    </a:xfrm>
                    <a:prstGeom prst="chevron">
                      <a:avLst/>
                    </a:prstGeom>
                    <a:solidFill>
                      <a:srgbClr val="61B9E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燕尾形 30"/>
                    <p:cNvSpPr/>
                    <p:nvPr/>
                  </p:nvSpPr>
                  <p:spPr>
                    <a:xfrm>
                      <a:off x="8192" y="3501"/>
                      <a:ext cx="120" cy="120"/>
                    </a:xfrm>
                    <a:prstGeom prst="chevron">
                      <a:avLst/>
                    </a:prstGeom>
                    <a:solidFill>
                      <a:srgbClr val="61B9EB">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2" name="任意多边形 31"/>
                  <p:cNvSpPr/>
                  <p:nvPr/>
                </p:nvSpPr>
                <p:spPr>
                  <a:xfrm flipH="1">
                    <a:off x="8924" y="3511"/>
                    <a:ext cx="4395" cy="173"/>
                  </a:xfrm>
                  <a:custGeom>
                    <a:avLst/>
                    <a:gdLst>
                      <a:gd name="connsiteX0" fmla="*/ 4395 w 4395"/>
                      <a:gd name="connsiteY0" fmla="*/ 173 h 173"/>
                      <a:gd name="connsiteX1" fmla="*/ 4252 w 4395"/>
                      <a:gd name="connsiteY1" fmla="*/ 1 h 173"/>
                      <a:gd name="connsiteX2" fmla="*/ 0 w 4395"/>
                      <a:gd name="connsiteY2" fmla="*/ 0 h 173"/>
                      <a:gd name="connsiteX3" fmla="*/ 3457 w 4395"/>
                      <a:gd name="connsiteY3" fmla="*/ 1 h 173"/>
                    </a:gdLst>
                    <a:ahLst/>
                    <a:cxnLst>
                      <a:cxn ang="0">
                        <a:pos x="connsiteX0" y="connsiteY0"/>
                      </a:cxn>
                      <a:cxn ang="0">
                        <a:pos x="connsiteX1" y="connsiteY1"/>
                      </a:cxn>
                      <a:cxn ang="0">
                        <a:pos x="connsiteX2" y="connsiteY2"/>
                      </a:cxn>
                      <a:cxn ang="0">
                        <a:pos x="connsiteX3" y="connsiteY3"/>
                      </a:cxn>
                    </a:cxnLst>
                    <a:rect l="l" t="t" r="r" b="b"/>
                    <a:pathLst>
                      <a:path w="4395" h="173">
                        <a:moveTo>
                          <a:pt x="4395" y="173"/>
                        </a:moveTo>
                        <a:lnTo>
                          <a:pt x="4252" y="1"/>
                        </a:lnTo>
                        <a:lnTo>
                          <a:pt x="0" y="0"/>
                        </a:lnTo>
                        <a:lnTo>
                          <a:pt x="3457" y="1"/>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4" name="组合 33"/>
                <p:cNvGrpSpPr/>
                <p:nvPr/>
              </p:nvGrpSpPr>
              <p:grpSpPr>
                <a:xfrm flipH="1" flipV="1">
                  <a:off x="6010" y="3492"/>
                  <a:ext cx="7469" cy="3876"/>
                  <a:chOff x="5844" y="3471"/>
                  <a:chExt cx="7469" cy="3876"/>
                </a:xfrm>
              </p:grpSpPr>
              <p:sp>
                <p:nvSpPr>
                  <p:cNvPr id="36" name="任意多边形 35"/>
                  <p:cNvSpPr/>
                  <p:nvPr/>
                </p:nvSpPr>
                <p:spPr>
                  <a:xfrm>
                    <a:off x="5844" y="3507"/>
                    <a:ext cx="804" cy="3840"/>
                  </a:xfrm>
                  <a:custGeom>
                    <a:avLst/>
                    <a:gdLst>
                      <a:gd name="connsiteX0" fmla="*/ 804 w 804"/>
                      <a:gd name="connsiteY0" fmla="*/ 0 h 3840"/>
                      <a:gd name="connsiteX1" fmla="*/ 0 w 804"/>
                      <a:gd name="connsiteY1" fmla="*/ 12 h 3840"/>
                      <a:gd name="connsiteX2" fmla="*/ 0 w 804"/>
                      <a:gd name="connsiteY2" fmla="*/ 3840 h 3840"/>
                    </a:gdLst>
                    <a:ahLst/>
                    <a:cxnLst>
                      <a:cxn ang="0">
                        <a:pos x="connsiteX0" y="connsiteY0"/>
                      </a:cxn>
                      <a:cxn ang="0">
                        <a:pos x="connsiteX1" y="connsiteY1"/>
                      </a:cxn>
                      <a:cxn ang="0">
                        <a:pos x="connsiteX2" y="connsiteY2"/>
                      </a:cxn>
                    </a:cxnLst>
                    <a:rect l="l" t="t" r="r" b="b"/>
                    <a:pathLst>
                      <a:path w="804" h="3840">
                        <a:moveTo>
                          <a:pt x="804" y="0"/>
                        </a:moveTo>
                        <a:lnTo>
                          <a:pt x="0" y="12"/>
                        </a:lnTo>
                        <a:lnTo>
                          <a:pt x="0" y="3840"/>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任意多边形 36"/>
                  <p:cNvSpPr/>
                  <p:nvPr/>
                </p:nvSpPr>
                <p:spPr>
                  <a:xfrm>
                    <a:off x="6626" y="3507"/>
                    <a:ext cx="2325" cy="165"/>
                  </a:xfrm>
                  <a:custGeom>
                    <a:avLst/>
                    <a:gdLst>
                      <a:gd name="connsiteX0" fmla="*/ 0 w 2325"/>
                      <a:gd name="connsiteY0" fmla="*/ 0 h 165"/>
                      <a:gd name="connsiteX1" fmla="*/ 157 w 2325"/>
                      <a:gd name="connsiteY1" fmla="*/ 165 h 165"/>
                      <a:gd name="connsiteX2" fmla="*/ 2325 w 2325"/>
                      <a:gd name="connsiteY2" fmla="*/ 165 h 165"/>
                    </a:gdLst>
                    <a:ahLst/>
                    <a:cxnLst>
                      <a:cxn ang="0">
                        <a:pos x="connsiteX0" y="connsiteY0"/>
                      </a:cxn>
                      <a:cxn ang="0">
                        <a:pos x="connsiteX1" y="connsiteY1"/>
                      </a:cxn>
                      <a:cxn ang="0">
                        <a:pos x="connsiteX2" y="connsiteY2"/>
                      </a:cxn>
                    </a:cxnLst>
                    <a:rect l="l" t="t" r="r" b="b"/>
                    <a:pathLst>
                      <a:path w="2325" h="165">
                        <a:moveTo>
                          <a:pt x="0" y="0"/>
                        </a:moveTo>
                        <a:lnTo>
                          <a:pt x="157" y="165"/>
                        </a:lnTo>
                        <a:lnTo>
                          <a:pt x="2325" y="165"/>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8" name="组合 37"/>
                  <p:cNvGrpSpPr/>
                  <p:nvPr/>
                </p:nvGrpSpPr>
                <p:grpSpPr>
                  <a:xfrm>
                    <a:off x="6928" y="3471"/>
                    <a:ext cx="1434" cy="120"/>
                    <a:chOff x="6878" y="3501"/>
                    <a:chExt cx="1434" cy="120"/>
                  </a:xfrm>
                </p:grpSpPr>
                <p:sp>
                  <p:nvSpPr>
                    <p:cNvPr id="39" name="燕尾形 38"/>
                    <p:cNvSpPr/>
                    <p:nvPr/>
                  </p:nvSpPr>
                  <p:spPr>
                    <a:xfrm>
                      <a:off x="6878" y="3501"/>
                      <a:ext cx="120" cy="120"/>
                    </a:xfrm>
                    <a:prstGeom prst="chevron">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燕尾形 40"/>
                    <p:cNvSpPr/>
                    <p:nvPr/>
                  </p:nvSpPr>
                  <p:spPr>
                    <a:xfrm>
                      <a:off x="7024" y="3501"/>
                      <a:ext cx="120" cy="120"/>
                    </a:xfrm>
                    <a:prstGeom prst="chevron">
                      <a:avLst/>
                    </a:prstGeom>
                    <a:solidFill>
                      <a:srgbClr val="61B9EB">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燕尾形 41"/>
                    <p:cNvSpPr/>
                    <p:nvPr/>
                  </p:nvSpPr>
                  <p:spPr>
                    <a:xfrm>
                      <a:off x="7170" y="3501"/>
                      <a:ext cx="120" cy="120"/>
                    </a:xfrm>
                    <a:prstGeom prst="chevron">
                      <a:avLst/>
                    </a:prstGeom>
                    <a:solidFill>
                      <a:srgbClr val="61B9EB">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燕尾形 42"/>
                    <p:cNvSpPr/>
                    <p:nvPr/>
                  </p:nvSpPr>
                  <p:spPr>
                    <a:xfrm>
                      <a:off x="7316" y="3501"/>
                      <a:ext cx="120" cy="120"/>
                    </a:xfrm>
                    <a:prstGeom prst="chevron">
                      <a:avLst/>
                    </a:prstGeom>
                    <a:solidFill>
                      <a:srgbClr val="61B9EB">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燕尾形 43"/>
                    <p:cNvSpPr/>
                    <p:nvPr/>
                  </p:nvSpPr>
                  <p:spPr>
                    <a:xfrm>
                      <a:off x="7462" y="3501"/>
                      <a:ext cx="120" cy="120"/>
                    </a:xfrm>
                    <a:prstGeom prst="chevron">
                      <a:avLst/>
                    </a:prstGeom>
                    <a:solidFill>
                      <a:srgbClr val="61B9EB">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燕尾形 44"/>
                    <p:cNvSpPr/>
                    <p:nvPr/>
                  </p:nvSpPr>
                  <p:spPr>
                    <a:xfrm>
                      <a:off x="7608" y="3501"/>
                      <a:ext cx="120" cy="120"/>
                    </a:xfrm>
                    <a:prstGeom prst="chevron">
                      <a:avLst/>
                    </a:prstGeom>
                    <a:solidFill>
                      <a:srgbClr val="61B9EB">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燕尾形 45"/>
                    <p:cNvSpPr/>
                    <p:nvPr/>
                  </p:nvSpPr>
                  <p:spPr>
                    <a:xfrm>
                      <a:off x="7754" y="3501"/>
                      <a:ext cx="120" cy="120"/>
                    </a:xfrm>
                    <a:prstGeom prst="chevron">
                      <a:avLst/>
                    </a:prstGeom>
                    <a:solidFill>
                      <a:srgbClr val="61B9EB">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燕尾形 46"/>
                    <p:cNvSpPr/>
                    <p:nvPr/>
                  </p:nvSpPr>
                  <p:spPr>
                    <a:xfrm>
                      <a:off x="7900" y="3501"/>
                      <a:ext cx="120" cy="120"/>
                    </a:xfrm>
                    <a:prstGeom prst="chevron">
                      <a:avLst/>
                    </a:prstGeom>
                    <a:solidFill>
                      <a:srgbClr val="61B9EB">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燕尾形 48"/>
                    <p:cNvSpPr/>
                    <p:nvPr/>
                  </p:nvSpPr>
                  <p:spPr>
                    <a:xfrm>
                      <a:off x="8046" y="3501"/>
                      <a:ext cx="120" cy="120"/>
                    </a:xfrm>
                    <a:prstGeom prst="chevron">
                      <a:avLst/>
                    </a:prstGeom>
                    <a:solidFill>
                      <a:srgbClr val="61B9E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燕尾形 49"/>
                    <p:cNvSpPr/>
                    <p:nvPr/>
                  </p:nvSpPr>
                  <p:spPr>
                    <a:xfrm>
                      <a:off x="8192" y="3501"/>
                      <a:ext cx="120" cy="120"/>
                    </a:xfrm>
                    <a:prstGeom prst="chevron">
                      <a:avLst/>
                    </a:prstGeom>
                    <a:solidFill>
                      <a:srgbClr val="61B9EB">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1" name="任意多边形 50"/>
                  <p:cNvSpPr/>
                  <p:nvPr/>
                </p:nvSpPr>
                <p:spPr>
                  <a:xfrm flipH="1">
                    <a:off x="8918" y="3511"/>
                    <a:ext cx="4395" cy="173"/>
                  </a:xfrm>
                  <a:custGeom>
                    <a:avLst/>
                    <a:gdLst>
                      <a:gd name="connsiteX0" fmla="*/ 4395 w 4395"/>
                      <a:gd name="connsiteY0" fmla="*/ 173 h 173"/>
                      <a:gd name="connsiteX1" fmla="*/ 4252 w 4395"/>
                      <a:gd name="connsiteY1" fmla="*/ 1 h 173"/>
                      <a:gd name="connsiteX2" fmla="*/ 0 w 4395"/>
                      <a:gd name="connsiteY2" fmla="*/ 0 h 173"/>
                      <a:gd name="connsiteX3" fmla="*/ 3457 w 4395"/>
                      <a:gd name="connsiteY3" fmla="*/ 1 h 173"/>
                    </a:gdLst>
                    <a:ahLst/>
                    <a:cxnLst>
                      <a:cxn ang="0">
                        <a:pos x="connsiteX0" y="connsiteY0"/>
                      </a:cxn>
                      <a:cxn ang="0">
                        <a:pos x="connsiteX1" y="connsiteY1"/>
                      </a:cxn>
                      <a:cxn ang="0">
                        <a:pos x="connsiteX2" y="connsiteY2"/>
                      </a:cxn>
                      <a:cxn ang="0">
                        <a:pos x="connsiteX3" y="connsiteY3"/>
                      </a:cxn>
                    </a:cxnLst>
                    <a:rect l="l" t="t" r="r" b="b"/>
                    <a:pathLst>
                      <a:path w="4395" h="173">
                        <a:moveTo>
                          <a:pt x="4395" y="173"/>
                        </a:moveTo>
                        <a:lnTo>
                          <a:pt x="4252" y="1"/>
                        </a:lnTo>
                        <a:lnTo>
                          <a:pt x="0" y="0"/>
                        </a:lnTo>
                        <a:lnTo>
                          <a:pt x="3457" y="1"/>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117" name="组合 116"/>
              <p:cNvGrpSpPr/>
              <p:nvPr/>
            </p:nvGrpSpPr>
            <p:grpSpPr>
              <a:xfrm>
                <a:off x="5987" y="3693"/>
                <a:ext cx="7310" cy="3445"/>
                <a:chOff x="5987" y="3693"/>
                <a:chExt cx="7310" cy="3445"/>
              </a:xfrm>
            </p:grpSpPr>
            <p:grpSp>
              <p:nvGrpSpPr>
                <p:cNvPr id="103" name="组合 102"/>
                <p:cNvGrpSpPr/>
                <p:nvPr/>
              </p:nvGrpSpPr>
              <p:grpSpPr>
                <a:xfrm>
                  <a:off x="5987" y="3693"/>
                  <a:ext cx="7311" cy="3281"/>
                  <a:chOff x="6019" y="3693"/>
                  <a:chExt cx="7311" cy="3281"/>
                </a:xfrm>
              </p:grpSpPr>
              <p:sp>
                <p:nvSpPr>
                  <p:cNvPr id="52" name="任意多边形 51"/>
                  <p:cNvSpPr/>
                  <p:nvPr/>
                </p:nvSpPr>
                <p:spPr>
                  <a:xfrm>
                    <a:off x="6019" y="3866"/>
                    <a:ext cx="2944" cy="3108"/>
                  </a:xfrm>
                  <a:custGeom>
                    <a:avLst/>
                    <a:gdLst>
                      <a:gd name="connsiteX0" fmla="*/ 0 w 2944"/>
                      <a:gd name="connsiteY0" fmla="*/ 3108 h 3108"/>
                      <a:gd name="connsiteX1" fmla="*/ 0 w 2944"/>
                      <a:gd name="connsiteY1" fmla="*/ 0 h 3108"/>
                      <a:gd name="connsiteX2" fmla="*/ 2944 w 2944"/>
                      <a:gd name="connsiteY2" fmla="*/ 16 h 3108"/>
                    </a:gdLst>
                    <a:ahLst/>
                    <a:cxnLst>
                      <a:cxn ang="0">
                        <a:pos x="connsiteX0" y="connsiteY0"/>
                      </a:cxn>
                      <a:cxn ang="0">
                        <a:pos x="connsiteX1" y="connsiteY1"/>
                      </a:cxn>
                      <a:cxn ang="0">
                        <a:pos x="connsiteX2" y="connsiteY2"/>
                      </a:cxn>
                    </a:cxnLst>
                    <a:rect l="l" t="t" r="r" b="b"/>
                    <a:pathLst>
                      <a:path w="2944" h="3108">
                        <a:moveTo>
                          <a:pt x="0" y="3108"/>
                        </a:moveTo>
                        <a:lnTo>
                          <a:pt x="0" y="0"/>
                        </a:lnTo>
                        <a:lnTo>
                          <a:pt x="2944" y="16"/>
                        </a:lnTo>
                      </a:path>
                    </a:pathLst>
                  </a:custGeom>
                  <a:noFill/>
                  <a:ln w="19050">
                    <a:solidFill>
                      <a:srgbClr val="61B9EB"/>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任意多边形 58"/>
                  <p:cNvSpPr/>
                  <p:nvPr/>
                </p:nvSpPr>
                <p:spPr>
                  <a:xfrm flipH="1" flipV="1">
                    <a:off x="8951" y="3735"/>
                    <a:ext cx="2940" cy="157"/>
                  </a:xfrm>
                  <a:custGeom>
                    <a:avLst/>
                    <a:gdLst>
                      <a:gd name="connsiteX0" fmla="*/ 2940 w 2940"/>
                      <a:gd name="connsiteY0" fmla="*/ 0 h 157"/>
                      <a:gd name="connsiteX1" fmla="*/ 2797 w 2940"/>
                      <a:gd name="connsiteY1" fmla="*/ 157 h 157"/>
                      <a:gd name="connsiteX2" fmla="*/ 0 w 2940"/>
                      <a:gd name="connsiteY2" fmla="*/ 157 h 157"/>
                    </a:gdLst>
                    <a:ahLst/>
                    <a:cxnLst>
                      <a:cxn ang="0">
                        <a:pos x="connsiteX0" y="connsiteY0"/>
                      </a:cxn>
                      <a:cxn ang="0">
                        <a:pos x="connsiteX1" y="connsiteY1"/>
                      </a:cxn>
                      <a:cxn ang="0">
                        <a:pos x="connsiteX2" y="connsiteY2"/>
                      </a:cxn>
                    </a:cxnLst>
                    <a:rect l="l" t="t" r="r" b="b"/>
                    <a:pathLst>
                      <a:path w="2940" h="157">
                        <a:moveTo>
                          <a:pt x="2940" y="0"/>
                        </a:moveTo>
                        <a:lnTo>
                          <a:pt x="2797" y="157"/>
                        </a:lnTo>
                        <a:lnTo>
                          <a:pt x="0" y="157"/>
                        </a:lnTo>
                      </a:path>
                    </a:pathLst>
                  </a:custGeom>
                  <a:noFill/>
                  <a:ln w="19050">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2" name="组合 101"/>
                  <p:cNvGrpSpPr/>
                  <p:nvPr/>
                </p:nvGrpSpPr>
                <p:grpSpPr>
                  <a:xfrm>
                    <a:off x="11862" y="3693"/>
                    <a:ext cx="1468" cy="84"/>
                    <a:chOff x="11877" y="3735"/>
                    <a:chExt cx="1468" cy="84"/>
                  </a:xfrm>
                </p:grpSpPr>
                <p:sp>
                  <p:nvSpPr>
                    <p:cNvPr id="60" name="椭圆 59"/>
                    <p:cNvSpPr/>
                    <p:nvPr/>
                  </p:nvSpPr>
                  <p:spPr>
                    <a:xfrm flipH="1" flipV="1">
                      <a:off x="11877"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4" name="椭圆 93"/>
                    <p:cNvSpPr/>
                    <p:nvPr/>
                  </p:nvSpPr>
                  <p:spPr>
                    <a:xfrm flipH="1" flipV="1">
                      <a:off x="12050"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5" name="椭圆 94"/>
                    <p:cNvSpPr/>
                    <p:nvPr/>
                  </p:nvSpPr>
                  <p:spPr>
                    <a:xfrm flipH="1" flipV="1">
                      <a:off x="12223"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6" name="椭圆 95"/>
                    <p:cNvSpPr/>
                    <p:nvPr/>
                  </p:nvSpPr>
                  <p:spPr>
                    <a:xfrm flipH="1" flipV="1">
                      <a:off x="12396"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7" name="椭圆 96"/>
                    <p:cNvSpPr/>
                    <p:nvPr/>
                  </p:nvSpPr>
                  <p:spPr>
                    <a:xfrm flipH="1" flipV="1">
                      <a:off x="12569"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8" name="椭圆 97"/>
                    <p:cNvSpPr/>
                    <p:nvPr/>
                  </p:nvSpPr>
                  <p:spPr>
                    <a:xfrm flipH="1" flipV="1">
                      <a:off x="12742"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flipH="1" flipV="1">
                      <a:off x="12915"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椭圆 99"/>
                    <p:cNvSpPr/>
                    <p:nvPr/>
                  </p:nvSpPr>
                  <p:spPr>
                    <a:xfrm flipH="1" flipV="1">
                      <a:off x="13088"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椭圆 100"/>
                    <p:cNvSpPr/>
                    <p:nvPr/>
                  </p:nvSpPr>
                  <p:spPr>
                    <a:xfrm flipH="1" flipV="1">
                      <a:off x="13261"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104" name="组合 103"/>
                <p:cNvGrpSpPr/>
                <p:nvPr/>
              </p:nvGrpSpPr>
              <p:grpSpPr>
                <a:xfrm rot="10800000">
                  <a:off x="5987" y="3858"/>
                  <a:ext cx="7311" cy="3281"/>
                  <a:chOff x="6019" y="3693"/>
                  <a:chExt cx="7311" cy="3281"/>
                </a:xfrm>
              </p:grpSpPr>
              <p:sp>
                <p:nvSpPr>
                  <p:cNvPr id="105" name="任意多边形 104"/>
                  <p:cNvSpPr/>
                  <p:nvPr/>
                </p:nvSpPr>
                <p:spPr>
                  <a:xfrm>
                    <a:off x="6019" y="3866"/>
                    <a:ext cx="2944" cy="3108"/>
                  </a:xfrm>
                  <a:custGeom>
                    <a:avLst/>
                    <a:gdLst>
                      <a:gd name="connsiteX0" fmla="*/ 0 w 2944"/>
                      <a:gd name="connsiteY0" fmla="*/ 3108 h 3108"/>
                      <a:gd name="connsiteX1" fmla="*/ 0 w 2944"/>
                      <a:gd name="connsiteY1" fmla="*/ 0 h 3108"/>
                      <a:gd name="connsiteX2" fmla="*/ 2944 w 2944"/>
                      <a:gd name="connsiteY2" fmla="*/ 16 h 3108"/>
                    </a:gdLst>
                    <a:ahLst/>
                    <a:cxnLst>
                      <a:cxn ang="0">
                        <a:pos x="connsiteX0" y="connsiteY0"/>
                      </a:cxn>
                      <a:cxn ang="0">
                        <a:pos x="connsiteX1" y="connsiteY1"/>
                      </a:cxn>
                      <a:cxn ang="0">
                        <a:pos x="connsiteX2" y="connsiteY2"/>
                      </a:cxn>
                    </a:cxnLst>
                    <a:rect l="l" t="t" r="r" b="b"/>
                    <a:pathLst>
                      <a:path w="2944" h="3108">
                        <a:moveTo>
                          <a:pt x="0" y="3108"/>
                        </a:moveTo>
                        <a:lnTo>
                          <a:pt x="0" y="0"/>
                        </a:lnTo>
                        <a:lnTo>
                          <a:pt x="2944" y="16"/>
                        </a:lnTo>
                      </a:path>
                    </a:pathLst>
                  </a:custGeom>
                  <a:noFill/>
                  <a:ln w="19050">
                    <a:solidFill>
                      <a:srgbClr val="61B9EB"/>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任意多边形 105"/>
                  <p:cNvSpPr/>
                  <p:nvPr/>
                </p:nvSpPr>
                <p:spPr>
                  <a:xfrm flipH="1" flipV="1">
                    <a:off x="8951" y="3735"/>
                    <a:ext cx="2940" cy="157"/>
                  </a:xfrm>
                  <a:custGeom>
                    <a:avLst/>
                    <a:gdLst>
                      <a:gd name="connsiteX0" fmla="*/ 2940 w 2940"/>
                      <a:gd name="connsiteY0" fmla="*/ 0 h 157"/>
                      <a:gd name="connsiteX1" fmla="*/ 2797 w 2940"/>
                      <a:gd name="connsiteY1" fmla="*/ 157 h 157"/>
                      <a:gd name="connsiteX2" fmla="*/ 0 w 2940"/>
                      <a:gd name="connsiteY2" fmla="*/ 157 h 157"/>
                    </a:gdLst>
                    <a:ahLst/>
                    <a:cxnLst>
                      <a:cxn ang="0">
                        <a:pos x="connsiteX0" y="connsiteY0"/>
                      </a:cxn>
                      <a:cxn ang="0">
                        <a:pos x="connsiteX1" y="connsiteY1"/>
                      </a:cxn>
                      <a:cxn ang="0">
                        <a:pos x="connsiteX2" y="connsiteY2"/>
                      </a:cxn>
                    </a:cxnLst>
                    <a:rect l="l" t="t" r="r" b="b"/>
                    <a:pathLst>
                      <a:path w="2940" h="157">
                        <a:moveTo>
                          <a:pt x="2940" y="0"/>
                        </a:moveTo>
                        <a:lnTo>
                          <a:pt x="2797" y="157"/>
                        </a:lnTo>
                        <a:lnTo>
                          <a:pt x="0" y="157"/>
                        </a:lnTo>
                      </a:path>
                    </a:pathLst>
                  </a:custGeom>
                  <a:noFill/>
                  <a:ln w="19050">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7" name="组合 106"/>
                  <p:cNvGrpSpPr/>
                  <p:nvPr/>
                </p:nvGrpSpPr>
                <p:grpSpPr>
                  <a:xfrm>
                    <a:off x="11862" y="3693"/>
                    <a:ext cx="1468" cy="84"/>
                    <a:chOff x="11877" y="3735"/>
                    <a:chExt cx="1468" cy="84"/>
                  </a:xfrm>
                </p:grpSpPr>
                <p:sp>
                  <p:nvSpPr>
                    <p:cNvPr id="108" name="椭圆 107"/>
                    <p:cNvSpPr/>
                    <p:nvPr/>
                  </p:nvSpPr>
                  <p:spPr>
                    <a:xfrm flipH="1" flipV="1">
                      <a:off x="11877"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9" name="椭圆 108"/>
                    <p:cNvSpPr/>
                    <p:nvPr/>
                  </p:nvSpPr>
                  <p:spPr>
                    <a:xfrm flipH="1" flipV="1">
                      <a:off x="12050"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0" name="椭圆 109"/>
                    <p:cNvSpPr/>
                    <p:nvPr/>
                  </p:nvSpPr>
                  <p:spPr>
                    <a:xfrm flipH="1" flipV="1">
                      <a:off x="12223"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1" name="椭圆 110"/>
                    <p:cNvSpPr/>
                    <p:nvPr/>
                  </p:nvSpPr>
                  <p:spPr>
                    <a:xfrm flipH="1" flipV="1">
                      <a:off x="12396"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2" name="椭圆 111"/>
                    <p:cNvSpPr/>
                    <p:nvPr/>
                  </p:nvSpPr>
                  <p:spPr>
                    <a:xfrm flipH="1" flipV="1">
                      <a:off x="12569"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3" name="椭圆 112"/>
                    <p:cNvSpPr/>
                    <p:nvPr/>
                  </p:nvSpPr>
                  <p:spPr>
                    <a:xfrm flipH="1" flipV="1">
                      <a:off x="12742"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4" name="椭圆 113"/>
                    <p:cNvSpPr/>
                    <p:nvPr/>
                  </p:nvSpPr>
                  <p:spPr>
                    <a:xfrm flipH="1" flipV="1">
                      <a:off x="12915"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5" name="椭圆 114"/>
                    <p:cNvSpPr/>
                    <p:nvPr/>
                  </p:nvSpPr>
                  <p:spPr>
                    <a:xfrm flipH="1" flipV="1">
                      <a:off x="13088"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6" name="椭圆 115"/>
                    <p:cNvSpPr/>
                    <p:nvPr/>
                  </p:nvSpPr>
                  <p:spPr>
                    <a:xfrm flipH="1" flipV="1">
                      <a:off x="13261"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grpSp>
        <p:sp>
          <p:nvSpPr>
            <p:cNvPr id="119" name="文本框 118"/>
            <p:cNvSpPr txBox="1"/>
            <p:nvPr/>
          </p:nvSpPr>
          <p:spPr>
            <a:xfrm>
              <a:off x="6199" y="4304"/>
              <a:ext cx="6881" cy="2163"/>
            </a:xfrm>
            <a:prstGeom prst="rect">
              <a:avLst/>
            </a:prstGeom>
            <a:noFill/>
          </p:spPr>
          <p:txBody>
            <a:bodyPr wrap="square" rtlCol="0" anchor="ctr" anchorCtr="0">
              <a:noAutofit/>
            </a:bodyPr>
            <a:p>
              <a:pPr algn="l" fontAlgn="auto">
                <a:lnSpc>
                  <a:spcPts val="2500"/>
                </a:lnSpc>
              </a:pPr>
              <a:r>
                <a:rPr lang="en-US" altLang="zh-CN" sz="1400" spc="150">
                  <a:solidFill>
                    <a:schemeClr val="tx1"/>
                  </a:solidFill>
                  <a:uFillTx/>
                  <a:latin typeface="汉仪旗黑-55简" panose="00020600040101010101" charset="-128"/>
                  <a:ea typeface="汉仪旗黑-55简" panose="00020600040101010101" charset="-128"/>
                </a:rPr>
                <a:t>  </a:t>
              </a:r>
              <a:r>
                <a:rPr lang="zh-CN" altLang="en-US" sz="1400" spc="150">
                  <a:solidFill>
                    <a:schemeClr val="tx1"/>
                  </a:solidFill>
                  <a:uFillTx/>
                  <a:latin typeface="汉仪旗黑-55简" panose="00020600040101010101" charset="-128"/>
                  <a:ea typeface="汉仪旗黑-55简" panose="00020600040101010101" charset="-128"/>
                </a:rPr>
                <a:t>下图是</a:t>
              </a:r>
              <a:r>
                <a:rPr lang="zh-CN" altLang="en-US" sz="1400" spc="150">
                  <a:solidFill>
                    <a:schemeClr val="tx1"/>
                  </a:solidFill>
                  <a:uFillTx/>
                  <a:latin typeface="汉仪旗黑-55简" panose="00020600040101010101" charset="-128"/>
                  <a:ea typeface="汉仪旗黑-55简" panose="00020600040101010101" charset="-128"/>
                </a:rPr>
                <a:t>点击综合报告后</a:t>
              </a:r>
              <a:r>
                <a:rPr lang="zh-CN" altLang="en-US" sz="1400" spc="150">
                  <a:solidFill>
                    <a:schemeClr val="tx1"/>
                  </a:solidFill>
                  <a:uFillTx/>
                  <a:latin typeface="汉仪旗黑-55简" panose="00020600040101010101" charset="-128"/>
                  <a:ea typeface="汉仪旗黑-55简" panose="00020600040101010101" charset="-128"/>
                </a:rPr>
                <a:t>的界面截图</a:t>
              </a:r>
              <a:endParaRPr lang="zh-CN" altLang="en-US" sz="1400" spc="150">
                <a:solidFill>
                  <a:schemeClr val="tx1"/>
                </a:solidFill>
                <a:uFillTx/>
                <a:latin typeface="汉仪旗黑-55简" panose="00020600040101010101" charset="-128"/>
                <a:ea typeface="汉仪旗黑-55简" panose="00020600040101010101" charset="-128"/>
              </a:endParaRPr>
            </a:p>
          </p:txBody>
        </p:sp>
      </p:grpSp>
      <p:pic>
        <p:nvPicPr>
          <p:cNvPr id="3" name="图片 2"/>
          <p:cNvPicPr>
            <a:picLocks noChangeAspect="1"/>
          </p:cNvPicPr>
          <p:nvPr/>
        </p:nvPicPr>
        <p:blipFill>
          <a:blip r:embed="rId6"/>
          <a:stretch>
            <a:fillRect/>
          </a:stretch>
        </p:blipFill>
        <p:spPr>
          <a:xfrm>
            <a:off x="5104765" y="969645"/>
            <a:ext cx="6216650" cy="4911090"/>
          </a:xfrm>
          <a:prstGeom prst="rect">
            <a:avLst/>
          </a:prstGeom>
        </p:spPr>
      </p:pic>
      <p:pic>
        <p:nvPicPr>
          <p:cNvPr id="4" name="图片 3"/>
          <p:cNvPicPr>
            <a:picLocks noChangeAspect="1"/>
          </p:cNvPicPr>
          <p:nvPr/>
        </p:nvPicPr>
        <p:blipFill>
          <a:blip r:embed="rId7"/>
          <a:stretch>
            <a:fillRect/>
          </a:stretch>
        </p:blipFill>
        <p:spPr>
          <a:xfrm>
            <a:off x="5076825" y="969645"/>
            <a:ext cx="6244590" cy="48977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502227" y="511629"/>
            <a:ext cx="1709059" cy="400110"/>
            <a:chOff x="1589312" y="510922"/>
            <a:chExt cx="1709059" cy="400110"/>
          </a:xfrm>
        </p:grpSpPr>
        <p:sp>
          <p:nvSpPr>
            <p:cNvPr id="27" name="矩形 26"/>
            <p:cNvSpPr/>
            <p:nvPr/>
          </p:nvSpPr>
          <p:spPr>
            <a:xfrm>
              <a:off x="1589312" y="532694"/>
              <a:ext cx="1709059" cy="368300"/>
            </a:xfrm>
            <a:prstGeom prst="rect">
              <a:avLst/>
            </a:prstGeom>
          </p:spPr>
          <p:txBody>
            <a:bodyPr wrap="square">
              <a:spAutoFit/>
            </a:bodyPr>
            <a:lstStyle/>
            <a:p>
              <a:pPr algn="dist"/>
              <a:r>
                <a:rPr lang="en-US" altLang="zh-CN" dirty="0">
                  <a:solidFill>
                    <a:srgbClr val="7CAFDE"/>
                  </a:solidFill>
                  <a:latin typeface="思源黑体 CN Regular" panose="020B0500000000000000" pitchFamily="34" charset="-122"/>
                  <a:ea typeface="思源黑体 CN Regular" panose="020B0500000000000000" pitchFamily="34" charset="-122"/>
                  <a:sym typeface="+mn-ea"/>
                </a:rPr>
                <a:t>APP</a:t>
              </a:r>
              <a:r>
                <a:rPr lang="zh-CN" altLang="en-US" dirty="0">
                  <a:solidFill>
                    <a:srgbClr val="7CAFDE"/>
                  </a:solidFill>
                  <a:latin typeface="思源黑体 CN Regular" panose="020B0500000000000000" pitchFamily="34" charset="-122"/>
                  <a:ea typeface="思源黑体 CN Regular" panose="020B0500000000000000" pitchFamily="34" charset="-122"/>
                  <a:sym typeface="+mn-ea"/>
                </a:rPr>
                <a:t>截图展示</a:t>
              </a:r>
              <a:endParaRPr lang="zh-CN" altLang="en-US" dirty="0">
                <a:solidFill>
                  <a:srgbClr val="7CAFDE"/>
                </a:solidFill>
                <a:latin typeface="思源黑体 CN Regular" panose="020B0500000000000000" pitchFamily="34" charset="-122"/>
                <a:ea typeface="思源黑体 CN Regular" panose="020B0500000000000000" pitchFamily="34" charset="-122"/>
              </a:endParaRPr>
            </a:p>
          </p:txBody>
        </p:sp>
        <p:sp>
          <p:nvSpPr>
            <p:cNvPr id="28" name="矩形 27"/>
            <p:cNvSpPr/>
            <p:nvPr/>
          </p:nvSpPr>
          <p:spPr>
            <a:xfrm>
              <a:off x="1589312" y="510922"/>
              <a:ext cx="1709059" cy="400110"/>
            </a:xfrm>
            <a:prstGeom prst="rect">
              <a:avLst/>
            </a:prstGeom>
            <a:no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custDataLst>
              <p:tags r:id="rId1"/>
            </p:custDataLst>
          </p:nvPr>
        </p:nvSpPr>
        <p:spPr>
          <a:xfrm>
            <a:off x="990600" y="1513114"/>
            <a:ext cx="3918857" cy="4354286"/>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2000" b="1">
                <a:gradFill>
                  <a:gsLst>
                    <a:gs pos="50000">
                      <a:schemeClr val="tx1"/>
                    </a:gs>
                    <a:gs pos="0">
                      <a:schemeClr val="tx1">
                        <a:lumMod val="25000"/>
                        <a:lumOff val="75000"/>
                      </a:schemeClr>
                    </a:gs>
                    <a:gs pos="100000">
                      <a:schemeClr val="tx1">
                        <a:lumMod val="85000"/>
                      </a:schemeClr>
                    </a:gs>
                  </a:gsLst>
                  <a:lin ang="5400000" scaled="1"/>
                  <a:tileRect t="-100000" r="-100000"/>
                </a:gradFill>
              </a:rPr>
              <a:t>　动态更新与反馈：</a:t>
            </a:r>
            <a:endParaRPr lang="zh-CN" sz="2000" b="1">
              <a:gradFill>
                <a:gsLst>
                  <a:gs pos="50000">
                    <a:schemeClr val="tx1"/>
                  </a:gs>
                  <a:gs pos="0">
                    <a:schemeClr val="tx1">
                      <a:lumMod val="25000"/>
                      <a:lumOff val="75000"/>
                    </a:schemeClr>
                  </a:gs>
                  <a:gs pos="100000">
                    <a:schemeClr val="tx1">
                      <a:lumMod val="85000"/>
                    </a:schemeClr>
                  </a:gs>
                </a:gsLst>
                <a:lin ang="5400000" scaled="1"/>
                <a:tileRect t="-100000" r="-100000"/>
              </a:gradFill>
            </a:endParaRPr>
          </a:p>
          <a:p>
            <a:pPr algn="l"/>
            <a:r>
              <a:rPr lang="zh-CN" sz="2000">
                <a:gradFill>
                  <a:gsLst>
                    <a:gs pos="50000">
                      <a:schemeClr val="tx1"/>
                    </a:gs>
                    <a:gs pos="0">
                      <a:schemeClr val="tx1">
                        <a:lumMod val="25000"/>
                        <a:lumOff val="75000"/>
                      </a:schemeClr>
                    </a:gs>
                    <a:gs pos="100000">
                      <a:schemeClr val="tx1">
                        <a:lumMod val="85000"/>
                      </a:schemeClr>
                    </a:gs>
                  </a:gsLst>
                  <a:lin ang="5400000" scaled="1"/>
                  <a:tileRect t="-100000" r="-100000"/>
                </a:gradFill>
              </a:rPr>
              <a:t>　　当用户加载数据或生成报告时，界面会动态更新显示相应的数据和图表，并通过弹出消息框向用户反馈操作结果，如“数据加载成功”、“报告已导出为PDF格式”等。</a:t>
            </a:r>
            <a:endParaRPr lang="zh-CN" sz="2000">
              <a:gradFill>
                <a:gsLst>
                  <a:gs pos="50000">
                    <a:schemeClr val="tx1"/>
                  </a:gs>
                  <a:gs pos="0">
                    <a:schemeClr val="tx1">
                      <a:lumMod val="25000"/>
                      <a:lumOff val="75000"/>
                    </a:schemeClr>
                  </a:gs>
                  <a:gs pos="100000">
                    <a:schemeClr val="tx1">
                      <a:lumMod val="85000"/>
                    </a:schemeClr>
                  </a:gs>
                </a:gsLst>
                <a:lin ang="5400000" scaled="1"/>
                <a:tileRect t="-100000" r="-100000"/>
              </a:gradFill>
            </a:endParaRPr>
          </a:p>
          <a:p>
            <a:pPr algn="l"/>
            <a:endParaRPr lang="zh-CN" sz="2000">
              <a:gradFill>
                <a:gsLst>
                  <a:gs pos="50000">
                    <a:schemeClr val="tx1"/>
                  </a:gs>
                  <a:gs pos="0">
                    <a:schemeClr val="tx1">
                      <a:lumMod val="25000"/>
                      <a:lumOff val="75000"/>
                    </a:schemeClr>
                  </a:gs>
                  <a:gs pos="100000">
                    <a:schemeClr val="tx1">
                      <a:lumMod val="85000"/>
                    </a:schemeClr>
                  </a:gs>
                </a:gsLst>
                <a:lin ang="5400000" scaled="1"/>
                <a:tileRect t="-100000" r="-100000"/>
              </a:gradFill>
            </a:endParaRPr>
          </a:p>
          <a:p>
            <a:pPr algn="l"/>
            <a:r>
              <a:rPr lang="zh-CN" sz="2000" b="1">
                <a:gradFill>
                  <a:gsLst>
                    <a:gs pos="50000">
                      <a:schemeClr val="tx1"/>
                    </a:gs>
                    <a:gs pos="0">
                      <a:schemeClr val="tx1">
                        <a:lumMod val="25000"/>
                        <a:lumOff val="75000"/>
                      </a:schemeClr>
                    </a:gs>
                    <a:gs pos="100000">
                      <a:schemeClr val="tx1">
                        <a:lumMod val="85000"/>
                      </a:schemeClr>
                    </a:gs>
                  </a:gsLst>
                  <a:lin ang="5400000" scaled="1"/>
                  <a:tileRect t="-100000" r="-100000"/>
                </a:gradFill>
              </a:rPr>
              <a:t>　导出功能：</a:t>
            </a:r>
            <a:endParaRPr lang="zh-CN" sz="2000" b="1">
              <a:gradFill>
                <a:gsLst>
                  <a:gs pos="50000">
                    <a:schemeClr val="tx1"/>
                  </a:gs>
                  <a:gs pos="0">
                    <a:schemeClr val="tx1">
                      <a:lumMod val="25000"/>
                      <a:lumOff val="75000"/>
                    </a:schemeClr>
                  </a:gs>
                  <a:gs pos="100000">
                    <a:schemeClr val="tx1">
                      <a:lumMod val="85000"/>
                    </a:schemeClr>
                  </a:gs>
                </a:gsLst>
                <a:lin ang="5400000" scaled="1"/>
                <a:tileRect t="-100000" r="-100000"/>
              </a:gradFill>
            </a:endParaRPr>
          </a:p>
          <a:p>
            <a:pPr algn="l"/>
            <a:r>
              <a:rPr lang="zh-CN" sz="2000">
                <a:gradFill>
                  <a:gsLst>
                    <a:gs pos="50000">
                      <a:schemeClr val="tx1"/>
                    </a:gs>
                    <a:gs pos="0">
                      <a:schemeClr val="tx1">
                        <a:lumMod val="25000"/>
                        <a:lumOff val="75000"/>
                      </a:schemeClr>
                    </a:gs>
                    <a:gs pos="100000">
                      <a:schemeClr val="tx1">
                        <a:lumMod val="85000"/>
                      </a:schemeClr>
                    </a:gs>
                  </a:gsLst>
                  <a:lin ang="5400000" scaled="1"/>
                  <a:tileRect t="-100000" r="-100000"/>
                </a:gradFill>
              </a:rPr>
              <a:t>　　导出功能生成一个包含所有图表的 PDF 文件，并附带数据摘要，便于用户保存分析结果或进行分享。</a:t>
            </a:r>
            <a:endParaRPr lang="zh-CN" sz="2000">
              <a:gradFill>
                <a:gsLst>
                  <a:gs pos="50000">
                    <a:schemeClr val="tx1"/>
                  </a:gs>
                  <a:gs pos="0">
                    <a:schemeClr val="tx1">
                      <a:lumMod val="25000"/>
                      <a:lumOff val="75000"/>
                    </a:schemeClr>
                  </a:gs>
                  <a:gs pos="100000">
                    <a:schemeClr val="tx1">
                      <a:lumMod val="85000"/>
                    </a:schemeClr>
                  </a:gs>
                </a:gsLst>
                <a:lin ang="5400000" scaled="1"/>
                <a:tileRect t="-100000" r="-100000"/>
              </a:gradFill>
            </a:endParaRPr>
          </a:p>
        </p:txBody>
      </p:sp>
      <p:sp>
        <p:nvSpPr>
          <p:cNvPr id="5" name="矩形 4"/>
          <p:cNvSpPr/>
          <p:nvPr/>
        </p:nvSpPr>
        <p:spPr>
          <a:xfrm>
            <a:off x="5105398" y="1436914"/>
            <a:ext cx="6215746" cy="1839685"/>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105398" y="3426094"/>
            <a:ext cx="3461660" cy="2441306"/>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762999" y="3426094"/>
            <a:ext cx="2558144" cy="2441306"/>
          </a:xfrm>
          <a:prstGeom prst="rect">
            <a:avLst/>
          </a:prstGeom>
          <a:blipFill dpi="0" rotWithShape="1">
            <a:blip r:embed="rId4"/>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5105400" y="969645"/>
            <a:ext cx="6216015" cy="4897755"/>
          </a:xfrm>
          <a:prstGeom prst="rect">
            <a:avLst/>
          </a:prstGeom>
        </p:spPr>
      </p:pic>
      <p:grpSp>
        <p:nvGrpSpPr>
          <p:cNvPr id="129" name="组合 128" descr="7b0a202020202274657874626f78223a2022220a7d0a"/>
          <p:cNvGrpSpPr/>
          <p:nvPr/>
        </p:nvGrpSpPr>
        <p:grpSpPr>
          <a:xfrm>
            <a:off x="6483350" y="171450"/>
            <a:ext cx="3686175" cy="622300"/>
            <a:chOff x="5783" y="3452"/>
            <a:chExt cx="7634" cy="3896"/>
          </a:xfrm>
        </p:grpSpPr>
        <p:grpSp>
          <p:nvGrpSpPr>
            <p:cNvPr id="118" name="组合 117"/>
            <p:cNvGrpSpPr/>
            <p:nvPr/>
          </p:nvGrpSpPr>
          <p:grpSpPr>
            <a:xfrm>
              <a:off x="5783" y="3452"/>
              <a:ext cx="7634" cy="3896"/>
              <a:chOff x="5825" y="3467"/>
              <a:chExt cx="7634" cy="3896"/>
            </a:xfrm>
          </p:grpSpPr>
          <p:grpSp>
            <p:nvGrpSpPr>
              <p:cNvPr id="53" name="组合 52"/>
              <p:cNvGrpSpPr/>
              <p:nvPr/>
            </p:nvGrpSpPr>
            <p:grpSpPr>
              <a:xfrm rot="0">
                <a:off x="5825" y="3467"/>
                <a:ext cx="7635" cy="3897"/>
                <a:chOff x="5844" y="3471"/>
                <a:chExt cx="7635" cy="3897"/>
              </a:xfrm>
            </p:grpSpPr>
            <p:grpSp>
              <p:nvGrpSpPr>
                <p:cNvPr id="33" name="组合 32"/>
                <p:cNvGrpSpPr/>
                <p:nvPr/>
              </p:nvGrpSpPr>
              <p:grpSpPr>
                <a:xfrm>
                  <a:off x="5844" y="3471"/>
                  <a:ext cx="7475" cy="3876"/>
                  <a:chOff x="5844" y="3471"/>
                  <a:chExt cx="7475" cy="3876"/>
                </a:xfrm>
              </p:grpSpPr>
              <p:sp>
                <p:nvSpPr>
                  <p:cNvPr id="8" name="任意多边形 7"/>
                  <p:cNvSpPr/>
                  <p:nvPr/>
                </p:nvSpPr>
                <p:spPr>
                  <a:xfrm>
                    <a:off x="5844" y="3507"/>
                    <a:ext cx="804" cy="3840"/>
                  </a:xfrm>
                  <a:custGeom>
                    <a:avLst/>
                    <a:gdLst>
                      <a:gd name="connsiteX0" fmla="*/ 804 w 804"/>
                      <a:gd name="connsiteY0" fmla="*/ 0 h 3840"/>
                      <a:gd name="connsiteX1" fmla="*/ 0 w 804"/>
                      <a:gd name="connsiteY1" fmla="*/ 12 h 3840"/>
                      <a:gd name="connsiteX2" fmla="*/ 0 w 804"/>
                      <a:gd name="connsiteY2" fmla="*/ 3840 h 3840"/>
                    </a:gdLst>
                    <a:ahLst/>
                    <a:cxnLst>
                      <a:cxn ang="0">
                        <a:pos x="connsiteX0" y="connsiteY0"/>
                      </a:cxn>
                      <a:cxn ang="0">
                        <a:pos x="connsiteX1" y="connsiteY1"/>
                      </a:cxn>
                      <a:cxn ang="0">
                        <a:pos x="connsiteX2" y="connsiteY2"/>
                      </a:cxn>
                    </a:cxnLst>
                    <a:rect l="l" t="t" r="r" b="b"/>
                    <a:pathLst>
                      <a:path w="804" h="3840">
                        <a:moveTo>
                          <a:pt x="804" y="0"/>
                        </a:moveTo>
                        <a:lnTo>
                          <a:pt x="0" y="12"/>
                        </a:lnTo>
                        <a:lnTo>
                          <a:pt x="0" y="3840"/>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任意多边形 14"/>
                  <p:cNvSpPr/>
                  <p:nvPr/>
                </p:nvSpPr>
                <p:spPr>
                  <a:xfrm>
                    <a:off x="6626" y="3507"/>
                    <a:ext cx="2325" cy="165"/>
                  </a:xfrm>
                  <a:custGeom>
                    <a:avLst/>
                    <a:gdLst>
                      <a:gd name="connsiteX0" fmla="*/ 0 w 2325"/>
                      <a:gd name="connsiteY0" fmla="*/ 0 h 165"/>
                      <a:gd name="connsiteX1" fmla="*/ 157 w 2325"/>
                      <a:gd name="connsiteY1" fmla="*/ 165 h 165"/>
                      <a:gd name="connsiteX2" fmla="*/ 2325 w 2325"/>
                      <a:gd name="connsiteY2" fmla="*/ 165 h 165"/>
                    </a:gdLst>
                    <a:ahLst/>
                    <a:cxnLst>
                      <a:cxn ang="0">
                        <a:pos x="connsiteX0" y="connsiteY0"/>
                      </a:cxn>
                      <a:cxn ang="0">
                        <a:pos x="connsiteX1" y="connsiteY1"/>
                      </a:cxn>
                      <a:cxn ang="0">
                        <a:pos x="connsiteX2" y="connsiteY2"/>
                      </a:cxn>
                    </a:cxnLst>
                    <a:rect l="l" t="t" r="r" b="b"/>
                    <a:pathLst>
                      <a:path w="2325" h="165">
                        <a:moveTo>
                          <a:pt x="0" y="0"/>
                        </a:moveTo>
                        <a:lnTo>
                          <a:pt x="157" y="165"/>
                        </a:lnTo>
                        <a:lnTo>
                          <a:pt x="2325" y="165"/>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6928" y="3471"/>
                    <a:ext cx="1434" cy="120"/>
                    <a:chOff x="6878" y="3501"/>
                    <a:chExt cx="1434" cy="120"/>
                  </a:xfrm>
                </p:grpSpPr>
                <p:sp>
                  <p:nvSpPr>
                    <p:cNvPr id="19" name="燕尾形 18"/>
                    <p:cNvSpPr/>
                    <p:nvPr/>
                  </p:nvSpPr>
                  <p:spPr>
                    <a:xfrm>
                      <a:off x="6878" y="3501"/>
                      <a:ext cx="120" cy="120"/>
                    </a:xfrm>
                    <a:prstGeom prst="chevron">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燕尾形 19"/>
                    <p:cNvSpPr/>
                    <p:nvPr/>
                  </p:nvSpPr>
                  <p:spPr>
                    <a:xfrm>
                      <a:off x="7024" y="3501"/>
                      <a:ext cx="120" cy="120"/>
                    </a:xfrm>
                    <a:prstGeom prst="chevron">
                      <a:avLst/>
                    </a:prstGeom>
                    <a:solidFill>
                      <a:srgbClr val="61B9EB">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燕尾形 20"/>
                    <p:cNvSpPr/>
                    <p:nvPr/>
                  </p:nvSpPr>
                  <p:spPr>
                    <a:xfrm>
                      <a:off x="7170" y="3501"/>
                      <a:ext cx="120" cy="120"/>
                    </a:xfrm>
                    <a:prstGeom prst="chevron">
                      <a:avLst/>
                    </a:prstGeom>
                    <a:solidFill>
                      <a:srgbClr val="61B9EB">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燕尾形 21"/>
                    <p:cNvSpPr/>
                    <p:nvPr/>
                  </p:nvSpPr>
                  <p:spPr>
                    <a:xfrm>
                      <a:off x="7316" y="3501"/>
                      <a:ext cx="120" cy="120"/>
                    </a:xfrm>
                    <a:prstGeom prst="chevron">
                      <a:avLst/>
                    </a:prstGeom>
                    <a:solidFill>
                      <a:srgbClr val="61B9EB">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燕尾形 22"/>
                    <p:cNvSpPr/>
                    <p:nvPr/>
                  </p:nvSpPr>
                  <p:spPr>
                    <a:xfrm>
                      <a:off x="7462" y="3501"/>
                      <a:ext cx="120" cy="120"/>
                    </a:xfrm>
                    <a:prstGeom prst="chevron">
                      <a:avLst/>
                    </a:prstGeom>
                    <a:solidFill>
                      <a:srgbClr val="61B9EB">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燕尾形 23"/>
                    <p:cNvSpPr/>
                    <p:nvPr/>
                  </p:nvSpPr>
                  <p:spPr>
                    <a:xfrm>
                      <a:off x="7608" y="3501"/>
                      <a:ext cx="120" cy="120"/>
                    </a:xfrm>
                    <a:prstGeom prst="chevron">
                      <a:avLst/>
                    </a:prstGeom>
                    <a:solidFill>
                      <a:srgbClr val="61B9EB">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燕尾形 24"/>
                    <p:cNvSpPr/>
                    <p:nvPr/>
                  </p:nvSpPr>
                  <p:spPr>
                    <a:xfrm>
                      <a:off x="7754" y="3501"/>
                      <a:ext cx="120" cy="120"/>
                    </a:xfrm>
                    <a:prstGeom prst="chevron">
                      <a:avLst/>
                    </a:prstGeom>
                    <a:solidFill>
                      <a:srgbClr val="61B9EB">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燕尾形 28"/>
                    <p:cNvSpPr/>
                    <p:nvPr/>
                  </p:nvSpPr>
                  <p:spPr>
                    <a:xfrm>
                      <a:off x="7900" y="3501"/>
                      <a:ext cx="120" cy="120"/>
                    </a:xfrm>
                    <a:prstGeom prst="chevron">
                      <a:avLst/>
                    </a:prstGeom>
                    <a:solidFill>
                      <a:srgbClr val="61B9EB">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燕尾形 29"/>
                    <p:cNvSpPr/>
                    <p:nvPr/>
                  </p:nvSpPr>
                  <p:spPr>
                    <a:xfrm>
                      <a:off x="8046" y="3501"/>
                      <a:ext cx="120" cy="120"/>
                    </a:xfrm>
                    <a:prstGeom prst="chevron">
                      <a:avLst/>
                    </a:prstGeom>
                    <a:solidFill>
                      <a:srgbClr val="61B9E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燕尾形 30"/>
                    <p:cNvSpPr/>
                    <p:nvPr/>
                  </p:nvSpPr>
                  <p:spPr>
                    <a:xfrm>
                      <a:off x="8192" y="3501"/>
                      <a:ext cx="120" cy="120"/>
                    </a:xfrm>
                    <a:prstGeom prst="chevron">
                      <a:avLst/>
                    </a:prstGeom>
                    <a:solidFill>
                      <a:srgbClr val="61B9EB">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2" name="任意多边形 31"/>
                  <p:cNvSpPr/>
                  <p:nvPr/>
                </p:nvSpPr>
                <p:spPr>
                  <a:xfrm flipH="1">
                    <a:off x="8924" y="3511"/>
                    <a:ext cx="4395" cy="173"/>
                  </a:xfrm>
                  <a:custGeom>
                    <a:avLst/>
                    <a:gdLst>
                      <a:gd name="connsiteX0" fmla="*/ 4395 w 4395"/>
                      <a:gd name="connsiteY0" fmla="*/ 173 h 173"/>
                      <a:gd name="connsiteX1" fmla="*/ 4252 w 4395"/>
                      <a:gd name="connsiteY1" fmla="*/ 1 h 173"/>
                      <a:gd name="connsiteX2" fmla="*/ 0 w 4395"/>
                      <a:gd name="connsiteY2" fmla="*/ 0 h 173"/>
                      <a:gd name="connsiteX3" fmla="*/ 3457 w 4395"/>
                      <a:gd name="connsiteY3" fmla="*/ 1 h 173"/>
                    </a:gdLst>
                    <a:ahLst/>
                    <a:cxnLst>
                      <a:cxn ang="0">
                        <a:pos x="connsiteX0" y="connsiteY0"/>
                      </a:cxn>
                      <a:cxn ang="0">
                        <a:pos x="connsiteX1" y="connsiteY1"/>
                      </a:cxn>
                      <a:cxn ang="0">
                        <a:pos x="connsiteX2" y="connsiteY2"/>
                      </a:cxn>
                      <a:cxn ang="0">
                        <a:pos x="connsiteX3" y="connsiteY3"/>
                      </a:cxn>
                    </a:cxnLst>
                    <a:rect l="l" t="t" r="r" b="b"/>
                    <a:pathLst>
                      <a:path w="4395" h="173">
                        <a:moveTo>
                          <a:pt x="4395" y="173"/>
                        </a:moveTo>
                        <a:lnTo>
                          <a:pt x="4252" y="1"/>
                        </a:lnTo>
                        <a:lnTo>
                          <a:pt x="0" y="0"/>
                        </a:lnTo>
                        <a:lnTo>
                          <a:pt x="3457" y="1"/>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4" name="组合 33"/>
                <p:cNvGrpSpPr/>
                <p:nvPr/>
              </p:nvGrpSpPr>
              <p:grpSpPr>
                <a:xfrm flipH="1" flipV="1">
                  <a:off x="6010" y="3492"/>
                  <a:ext cx="7469" cy="3876"/>
                  <a:chOff x="5844" y="3471"/>
                  <a:chExt cx="7469" cy="3876"/>
                </a:xfrm>
              </p:grpSpPr>
              <p:sp>
                <p:nvSpPr>
                  <p:cNvPr id="36" name="任意多边形 35"/>
                  <p:cNvSpPr/>
                  <p:nvPr/>
                </p:nvSpPr>
                <p:spPr>
                  <a:xfrm>
                    <a:off x="5844" y="3507"/>
                    <a:ext cx="804" cy="3840"/>
                  </a:xfrm>
                  <a:custGeom>
                    <a:avLst/>
                    <a:gdLst>
                      <a:gd name="connsiteX0" fmla="*/ 804 w 804"/>
                      <a:gd name="connsiteY0" fmla="*/ 0 h 3840"/>
                      <a:gd name="connsiteX1" fmla="*/ 0 w 804"/>
                      <a:gd name="connsiteY1" fmla="*/ 12 h 3840"/>
                      <a:gd name="connsiteX2" fmla="*/ 0 w 804"/>
                      <a:gd name="connsiteY2" fmla="*/ 3840 h 3840"/>
                    </a:gdLst>
                    <a:ahLst/>
                    <a:cxnLst>
                      <a:cxn ang="0">
                        <a:pos x="connsiteX0" y="connsiteY0"/>
                      </a:cxn>
                      <a:cxn ang="0">
                        <a:pos x="connsiteX1" y="connsiteY1"/>
                      </a:cxn>
                      <a:cxn ang="0">
                        <a:pos x="connsiteX2" y="connsiteY2"/>
                      </a:cxn>
                    </a:cxnLst>
                    <a:rect l="l" t="t" r="r" b="b"/>
                    <a:pathLst>
                      <a:path w="804" h="3840">
                        <a:moveTo>
                          <a:pt x="804" y="0"/>
                        </a:moveTo>
                        <a:lnTo>
                          <a:pt x="0" y="12"/>
                        </a:lnTo>
                        <a:lnTo>
                          <a:pt x="0" y="3840"/>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任意多边形 36"/>
                  <p:cNvSpPr/>
                  <p:nvPr/>
                </p:nvSpPr>
                <p:spPr>
                  <a:xfrm>
                    <a:off x="6626" y="3507"/>
                    <a:ext cx="2325" cy="165"/>
                  </a:xfrm>
                  <a:custGeom>
                    <a:avLst/>
                    <a:gdLst>
                      <a:gd name="connsiteX0" fmla="*/ 0 w 2325"/>
                      <a:gd name="connsiteY0" fmla="*/ 0 h 165"/>
                      <a:gd name="connsiteX1" fmla="*/ 157 w 2325"/>
                      <a:gd name="connsiteY1" fmla="*/ 165 h 165"/>
                      <a:gd name="connsiteX2" fmla="*/ 2325 w 2325"/>
                      <a:gd name="connsiteY2" fmla="*/ 165 h 165"/>
                    </a:gdLst>
                    <a:ahLst/>
                    <a:cxnLst>
                      <a:cxn ang="0">
                        <a:pos x="connsiteX0" y="connsiteY0"/>
                      </a:cxn>
                      <a:cxn ang="0">
                        <a:pos x="connsiteX1" y="connsiteY1"/>
                      </a:cxn>
                      <a:cxn ang="0">
                        <a:pos x="connsiteX2" y="connsiteY2"/>
                      </a:cxn>
                    </a:cxnLst>
                    <a:rect l="l" t="t" r="r" b="b"/>
                    <a:pathLst>
                      <a:path w="2325" h="165">
                        <a:moveTo>
                          <a:pt x="0" y="0"/>
                        </a:moveTo>
                        <a:lnTo>
                          <a:pt x="157" y="165"/>
                        </a:lnTo>
                        <a:lnTo>
                          <a:pt x="2325" y="165"/>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8" name="组合 37"/>
                  <p:cNvGrpSpPr/>
                  <p:nvPr/>
                </p:nvGrpSpPr>
                <p:grpSpPr>
                  <a:xfrm>
                    <a:off x="6928" y="3471"/>
                    <a:ext cx="1434" cy="120"/>
                    <a:chOff x="6878" y="3501"/>
                    <a:chExt cx="1434" cy="120"/>
                  </a:xfrm>
                </p:grpSpPr>
                <p:sp>
                  <p:nvSpPr>
                    <p:cNvPr id="39" name="燕尾形 38"/>
                    <p:cNvSpPr/>
                    <p:nvPr/>
                  </p:nvSpPr>
                  <p:spPr>
                    <a:xfrm>
                      <a:off x="6878" y="3501"/>
                      <a:ext cx="120" cy="120"/>
                    </a:xfrm>
                    <a:prstGeom prst="chevron">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燕尾形 40"/>
                    <p:cNvSpPr/>
                    <p:nvPr/>
                  </p:nvSpPr>
                  <p:spPr>
                    <a:xfrm>
                      <a:off x="7024" y="3501"/>
                      <a:ext cx="120" cy="120"/>
                    </a:xfrm>
                    <a:prstGeom prst="chevron">
                      <a:avLst/>
                    </a:prstGeom>
                    <a:solidFill>
                      <a:srgbClr val="61B9EB">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燕尾形 41"/>
                    <p:cNvSpPr/>
                    <p:nvPr/>
                  </p:nvSpPr>
                  <p:spPr>
                    <a:xfrm>
                      <a:off x="7170" y="3501"/>
                      <a:ext cx="120" cy="120"/>
                    </a:xfrm>
                    <a:prstGeom prst="chevron">
                      <a:avLst/>
                    </a:prstGeom>
                    <a:solidFill>
                      <a:srgbClr val="61B9EB">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燕尾形 42"/>
                    <p:cNvSpPr/>
                    <p:nvPr/>
                  </p:nvSpPr>
                  <p:spPr>
                    <a:xfrm>
                      <a:off x="7316" y="3501"/>
                      <a:ext cx="120" cy="120"/>
                    </a:xfrm>
                    <a:prstGeom prst="chevron">
                      <a:avLst/>
                    </a:prstGeom>
                    <a:solidFill>
                      <a:srgbClr val="61B9EB">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燕尾形 43"/>
                    <p:cNvSpPr/>
                    <p:nvPr/>
                  </p:nvSpPr>
                  <p:spPr>
                    <a:xfrm>
                      <a:off x="7462" y="3501"/>
                      <a:ext cx="120" cy="120"/>
                    </a:xfrm>
                    <a:prstGeom prst="chevron">
                      <a:avLst/>
                    </a:prstGeom>
                    <a:solidFill>
                      <a:srgbClr val="61B9EB">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燕尾形 44"/>
                    <p:cNvSpPr/>
                    <p:nvPr/>
                  </p:nvSpPr>
                  <p:spPr>
                    <a:xfrm>
                      <a:off x="7608" y="3501"/>
                      <a:ext cx="120" cy="120"/>
                    </a:xfrm>
                    <a:prstGeom prst="chevron">
                      <a:avLst/>
                    </a:prstGeom>
                    <a:solidFill>
                      <a:srgbClr val="61B9EB">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燕尾形 45"/>
                    <p:cNvSpPr/>
                    <p:nvPr/>
                  </p:nvSpPr>
                  <p:spPr>
                    <a:xfrm>
                      <a:off x="7754" y="3501"/>
                      <a:ext cx="120" cy="120"/>
                    </a:xfrm>
                    <a:prstGeom prst="chevron">
                      <a:avLst/>
                    </a:prstGeom>
                    <a:solidFill>
                      <a:srgbClr val="61B9EB">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燕尾形 46"/>
                    <p:cNvSpPr/>
                    <p:nvPr/>
                  </p:nvSpPr>
                  <p:spPr>
                    <a:xfrm>
                      <a:off x="7900" y="3501"/>
                      <a:ext cx="120" cy="120"/>
                    </a:xfrm>
                    <a:prstGeom prst="chevron">
                      <a:avLst/>
                    </a:prstGeom>
                    <a:solidFill>
                      <a:srgbClr val="61B9EB">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燕尾形 48"/>
                    <p:cNvSpPr/>
                    <p:nvPr/>
                  </p:nvSpPr>
                  <p:spPr>
                    <a:xfrm>
                      <a:off x="8046" y="3501"/>
                      <a:ext cx="120" cy="120"/>
                    </a:xfrm>
                    <a:prstGeom prst="chevron">
                      <a:avLst/>
                    </a:prstGeom>
                    <a:solidFill>
                      <a:srgbClr val="61B9E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燕尾形 49"/>
                    <p:cNvSpPr/>
                    <p:nvPr/>
                  </p:nvSpPr>
                  <p:spPr>
                    <a:xfrm>
                      <a:off x="8192" y="3501"/>
                      <a:ext cx="120" cy="120"/>
                    </a:xfrm>
                    <a:prstGeom prst="chevron">
                      <a:avLst/>
                    </a:prstGeom>
                    <a:solidFill>
                      <a:srgbClr val="61B9EB">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1" name="任意多边形 50"/>
                  <p:cNvSpPr/>
                  <p:nvPr/>
                </p:nvSpPr>
                <p:spPr>
                  <a:xfrm flipH="1">
                    <a:off x="8918" y="3511"/>
                    <a:ext cx="4395" cy="173"/>
                  </a:xfrm>
                  <a:custGeom>
                    <a:avLst/>
                    <a:gdLst>
                      <a:gd name="connsiteX0" fmla="*/ 4395 w 4395"/>
                      <a:gd name="connsiteY0" fmla="*/ 173 h 173"/>
                      <a:gd name="connsiteX1" fmla="*/ 4252 w 4395"/>
                      <a:gd name="connsiteY1" fmla="*/ 1 h 173"/>
                      <a:gd name="connsiteX2" fmla="*/ 0 w 4395"/>
                      <a:gd name="connsiteY2" fmla="*/ 0 h 173"/>
                      <a:gd name="connsiteX3" fmla="*/ 3457 w 4395"/>
                      <a:gd name="connsiteY3" fmla="*/ 1 h 173"/>
                    </a:gdLst>
                    <a:ahLst/>
                    <a:cxnLst>
                      <a:cxn ang="0">
                        <a:pos x="connsiteX0" y="connsiteY0"/>
                      </a:cxn>
                      <a:cxn ang="0">
                        <a:pos x="connsiteX1" y="connsiteY1"/>
                      </a:cxn>
                      <a:cxn ang="0">
                        <a:pos x="connsiteX2" y="connsiteY2"/>
                      </a:cxn>
                      <a:cxn ang="0">
                        <a:pos x="connsiteX3" y="connsiteY3"/>
                      </a:cxn>
                    </a:cxnLst>
                    <a:rect l="l" t="t" r="r" b="b"/>
                    <a:pathLst>
                      <a:path w="4395" h="173">
                        <a:moveTo>
                          <a:pt x="4395" y="173"/>
                        </a:moveTo>
                        <a:lnTo>
                          <a:pt x="4252" y="1"/>
                        </a:lnTo>
                        <a:lnTo>
                          <a:pt x="0" y="0"/>
                        </a:lnTo>
                        <a:lnTo>
                          <a:pt x="3457" y="1"/>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117" name="组合 116"/>
              <p:cNvGrpSpPr/>
              <p:nvPr/>
            </p:nvGrpSpPr>
            <p:grpSpPr>
              <a:xfrm>
                <a:off x="5987" y="3693"/>
                <a:ext cx="7310" cy="3445"/>
                <a:chOff x="5987" y="3693"/>
                <a:chExt cx="7310" cy="3445"/>
              </a:xfrm>
            </p:grpSpPr>
            <p:grpSp>
              <p:nvGrpSpPr>
                <p:cNvPr id="103" name="组合 102"/>
                <p:cNvGrpSpPr/>
                <p:nvPr/>
              </p:nvGrpSpPr>
              <p:grpSpPr>
                <a:xfrm>
                  <a:off x="5987" y="3693"/>
                  <a:ext cx="7311" cy="3281"/>
                  <a:chOff x="6019" y="3693"/>
                  <a:chExt cx="7311" cy="3281"/>
                </a:xfrm>
              </p:grpSpPr>
              <p:sp>
                <p:nvSpPr>
                  <p:cNvPr id="52" name="任意多边形 51"/>
                  <p:cNvSpPr/>
                  <p:nvPr/>
                </p:nvSpPr>
                <p:spPr>
                  <a:xfrm>
                    <a:off x="6019" y="3866"/>
                    <a:ext cx="2944" cy="3108"/>
                  </a:xfrm>
                  <a:custGeom>
                    <a:avLst/>
                    <a:gdLst>
                      <a:gd name="connsiteX0" fmla="*/ 0 w 2944"/>
                      <a:gd name="connsiteY0" fmla="*/ 3108 h 3108"/>
                      <a:gd name="connsiteX1" fmla="*/ 0 w 2944"/>
                      <a:gd name="connsiteY1" fmla="*/ 0 h 3108"/>
                      <a:gd name="connsiteX2" fmla="*/ 2944 w 2944"/>
                      <a:gd name="connsiteY2" fmla="*/ 16 h 3108"/>
                    </a:gdLst>
                    <a:ahLst/>
                    <a:cxnLst>
                      <a:cxn ang="0">
                        <a:pos x="connsiteX0" y="connsiteY0"/>
                      </a:cxn>
                      <a:cxn ang="0">
                        <a:pos x="connsiteX1" y="connsiteY1"/>
                      </a:cxn>
                      <a:cxn ang="0">
                        <a:pos x="connsiteX2" y="connsiteY2"/>
                      </a:cxn>
                    </a:cxnLst>
                    <a:rect l="l" t="t" r="r" b="b"/>
                    <a:pathLst>
                      <a:path w="2944" h="3108">
                        <a:moveTo>
                          <a:pt x="0" y="3108"/>
                        </a:moveTo>
                        <a:lnTo>
                          <a:pt x="0" y="0"/>
                        </a:lnTo>
                        <a:lnTo>
                          <a:pt x="2944" y="16"/>
                        </a:lnTo>
                      </a:path>
                    </a:pathLst>
                  </a:custGeom>
                  <a:noFill/>
                  <a:ln w="19050">
                    <a:solidFill>
                      <a:srgbClr val="61B9EB"/>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任意多边形 58"/>
                  <p:cNvSpPr/>
                  <p:nvPr/>
                </p:nvSpPr>
                <p:spPr>
                  <a:xfrm flipH="1" flipV="1">
                    <a:off x="8951" y="3735"/>
                    <a:ext cx="2940" cy="157"/>
                  </a:xfrm>
                  <a:custGeom>
                    <a:avLst/>
                    <a:gdLst>
                      <a:gd name="connsiteX0" fmla="*/ 2940 w 2940"/>
                      <a:gd name="connsiteY0" fmla="*/ 0 h 157"/>
                      <a:gd name="connsiteX1" fmla="*/ 2797 w 2940"/>
                      <a:gd name="connsiteY1" fmla="*/ 157 h 157"/>
                      <a:gd name="connsiteX2" fmla="*/ 0 w 2940"/>
                      <a:gd name="connsiteY2" fmla="*/ 157 h 157"/>
                    </a:gdLst>
                    <a:ahLst/>
                    <a:cxnLst>
                      <a:cxn ang="0">
                        <a:pos x="connsiteX0" y="connsiteY0"/>
                      </a:cxn>
                      <a:cxn ang="0">
                        <a:pos x="connsiteX1" y="connsiteY1"/>
                      </a:cxn>
                      <a:cxn ang="0">
                        <a:pos x="connsiteX2" y="connsiteY2"/>
                      </a:cxn>
                    </a:cxnLst>
                    <a:rect l="l" t="t" r="r" b="b"/>
                    <a:pathLst>
                      <a:path w="2940" h="157">
                        <a:moveTo>
                          <a:pt x="2940" y="0"/>
                        </a:moveTo>
                        <a:lnTo>
                          <a:pt x="2797" y="157"/>
                        </a:lnTo>
                        <a:lnTo>
                          <a:pt x="0" y="157"/>
                        </a:lnTo>
                      </a:path>
                    </a:pathLst>
                  </a:custGeom>
                  <a:noFill/>
                  <a:ln w="19050">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2" name="组合 101"/>
                  <p:cNvGrpSpPr/>
                  <p:nvPr/>
                </p:nvGrpSpPr>
                <p:grpSpPr>
                  <a:xfrm>
                    <a:off x="11862" y="3693"/>
                    <a:ext cx="1468" cy="84"/>
                    <a:chOff x="11877" y="3735"/>
                    <a:chExt cx="1468" cy="84"/>
                  </a:xfrm>
                </p:grpSpPr>
                <p:sp>
                  <p:nvSpPr>
                    <p:cNvPr id="60" name="椭圆 59"/>
                    <p:cNvSpPr/>
                    <p:nvPr/>
                  </p:nvSpPr>
                  <p:spPr>
                    <a:xfrm flipH="1" flipV="1">
                      <a:off x="11877"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4" name="椭圆 93"/>
                    <p:cNvSpPr/>
                    <p:nvPr/>
                  </p:nvSpPr>
                  <p:spPr>
                    <a:xfrm flipH="1" flipV="1">
                      <a:off x="12050"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5" name="椭圆 94"/>
                    <p:cNvSpPr/>
                    <p:nvPr/>
                  </p:nvSpPr>
                  <p:spPr>
                    <a:xfrm flipH="1" flipV="1">
                      <a:off x="12223"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6" name="椭圆 95"/>
                    <p:cNvSpPr/>
                    <p:nvPr/>
                  </p:nvSpPr>
                  <p:spPr>
                    <a:xfrm flipH="1" flipV="1">
                      <a:off x="12396"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7" name="椭圆 96"/>
                    <p:cNvSpPr/>
                    <p:nvPr/>
                  </p:nvSpPr>
                  <p:spPr>
                    <a:xfrm flipH="1" flipV="1">
                      <a:off x="12569"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8" name="椭圆 97"/>
                    <p:cNvSpPr/>
                    <p:nvPr/>
                  </p:nvSpPr>
                  <p:spPr>
                    <a:xfrm flipH="1" flipV="1">
                      <a:off x="12742"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flipH="1" flipV="1">
                      <a:off x="12915"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椭圆 99"/>
                    <p:cNvSpPr/>
                    <p:nvPr/>
                  </p:nvSpPr>
                  <p:spPr>
                    <a:xfrm flipH="1" flipV="1">
                      <a:off x="13088"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椭圆 100"/>
                    <p:cNvSpPr/>
                    <p:nvPr/>
                  </p:nvSpPr>
                  <p:spPr>
                    <a:xfrm flipH="1" flipV="1">
                      <a:off x="13261"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104" name="组合 103"/>
                <p:cNvGrpSpPr/>
                <p:nvPr/>
              </p:nvGrpSpPr>
              <p:grpSpPr>
                <a:xfrm rot="10800000">
                  <a:off x="5987" y="3858"/>
                  <a:ext cx="7311" cy="3281"/>
                  <a:chOff x="6019" y="3693"/>
                  <a:chExt cx="7311" cy="3281"/>
                </a:xfrm>
              </p:grpSpPr>
              <p:sp>
                <p:nvSpPr>
                  <p:cNvPr id="105" name="任意多边形 104"/>
                  <p:cNvSpPr/>
                  <p:nvPr/>
                </p:nvSpPr>
                <p:spPr>
                  <a:xfrm>
                    <a:off x="6019" y="3866"/>
                    <a:ext cx="2944" cy="3108"/>
                  </a:xfrm>
                  <a:custGeom>
                    <a:avLst/>
                    <a:gdLst>
                      <a:gd name="connsiteX0" fmla="*/ 0 w 2944"/>
                      <a:gd name="connsiteY0" fmla="*/ 3108 h 3108"/>
                      <a:gd name="connsiteX1" fmla="*/ 0 w 2944"/>
                      <a:gd name="connsiteY1" fmla="*/ 0 h 3108"/>
                      <a:gd name="connsiteX2" fmla="*/ 2944 w 2944"/>
                      <a:gd name="connsiteY2" fmla="*/ 16 h 3108"/>
                    </a:gdLst>
                    <a:ahLst/>
                    <a:cxnLst>
                      <a:cxn ang="0">
                        <a:pos x="connsiteX0" y="connsiteY0"/>
                      </a:cxn>
                      <a:cxn ang="0">
                        <a:pos x="connsiteX1" y="connsiteY1"/>
                      </a:cxn>
                      <a:cxn ang="0">
                        <a:pos x="connsiteX2" y="connsiteY2"/>
                      </a:cxn>
                    </a:cxnLst>
                    <a:rect l="l" t="t" r="r" b="b"/>
                    <a:pathLst>
                      <a:path w="2944" h="3108">
                        <a:moveTo>
                          <a:pt x="0" y="3108"/>
                        </a:moveTo>
                        <a:lnTo>
                          <a:pt x="0" y="0"/>
                        </a:lnTo>
                        <a:lnTo>
                          <a:pt x="2944" y="16"/>
                        </a:lnTo>
                      </a:path>
                    </a:pathLst>
                  </a:custGeom>
                  <a:noFill/>
                  <a:ln w="19050">
                    <a:solidFill>
                      <a:srgbClr val="61B9EB"/>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任意多边形 105"/>
                  <p:cNvSpPr/>
                  <p:nvPr/>
                </p:nvSpPr>
                <p:spPr>
                  <a:xfrm flipH="1" flipV="1">
                    <a:off x="8951" y="3735"/>
                    <a:ext cx="2940" cy="157"/>
                  </a:xfrm>
                  <a:custGeom>
                    <a:avLst/>
                    <a:gdLst>
                      <a:gd name="connsiteX0" fmla="*/ 2940 w 2940"/>
                      <a:gd name="connsiteY0" fmla="*/ 0 h 157"/>
                      <a:gd name="connsiteX1" fmla="*/ 2797 w 2940"/>
                      <a:gd name="connsiteY1" fmla="*/ 157 h 157"/>
                      <a:gd name="connsiteX2" fmla="*/ 0 w 2940"/>
                      <a:gd name="connsiteY2" fmla="*/ 157 h 157"/>
                    </a:gdLst>
                    <a:ahLst/>
                    <a:cxnLst>
                      <a:cxn ang="0">
                        <a:pos x="connsiteX0" y="connsiteY0"/>
                      </a:cxn>
                      <a:cxn ang="0">
                        <a:pos x="connsiteX1" y="connsiteY1"/>
                      </a:cxn>
                      <a:cxn ang="0">
                        <a:pos x="connsiteX2" y="connsiteY2"/>
                      </a:cxn>
                    </a:cxnLst>
                    <a:rect l="l" t="t" r="r" b="b"/>
                    <a:pathLst>
                      <a:path w="2940" h="157">
                        <a:moveTo>
                          <a:pt x="2940" y="0"/>
                        </a:moveTo>
                        <a:lnTo>
                          <a:pt x="2797" y="157"/>
                        </a:lnTo>
                        <a:lnTo>
                          <a:pt x="0" y="157"/>
                        </a:lnTo>
                      </a:path>
                    </a:pathLst>
                  </a:custGeom>
                  <a:noFill/>
                  <a:ln w="19050">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7" name="组合 106"/>
                  <p:cNvGrpSpPr/>
                  <p:nvPr/>
                </p:nvGrpSpPr>
                <p:grpSpPr>
                  <a:xfrm>
                    <a:off x="11862" y="3693"/>
                    <a:ext cx="1468" cy="84"/>
                    <a:chOff x="11877" y="3735"/>
                    <a:chExt cx="1468" cy="84"/>
                  </a:xfrm>
                </p:grpSpPr>
                <p:sp>
                  <p:nvSpPr>
                    <p:cNvPr id="108" name="椭圆 107"/>
                    <p:cNvSpPr/>
                    <p:nvPr/>
                  </p:nvSpPr>
                  <p:spPr>
                    <a:xfrm flipH="1" flipV="1">
                      <a:off x="11877"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9" name="椭圆 108"/>
                    <p:cNvSpPr/>
                    <p:nvPr/>
                  </p:nvSpPr>
                  <p:spPr>
                    <a:xfrm flipH="1" flipV="1">
                      <a:off x="12050"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0" name="椭圆 109"/>
                    <p:cNvSpPr/>
                    <p:nvPr/>
                  </p:nvSpPr>
                  <p:spPr>
                    <a:xfrm flipH="1" flipV="1">
                      <a:off x="12223"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1" name="椭圆 110"/>
                    <p:cNvSpPr/>
                    <p:nvPr/>
                  </p:nvSpPr>
                  <p:spPr>
                    <a:xfrm flipH="1" flipV="1">
                      <a:off x="12396"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2" name="椭圆 111"/>
                    <p:cNvSpPr/>
                    <p:nvPr/>
                  </p:nvSpPr>
                  <p:spPr>
                    <a:xfrm flipH="1" flipV="1">
                      <a:off x="12569"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3" name="椭圆 112"/>
                    <p:cNvSpPr/>
                    <p:nvPr/>
                  </p:nvSpPr>
                  <p:spPr>
                    <a:xfrm flipH="1" flipV="1">
                      <a:off x="12742"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4" name="椭圆 113"/>
                    <p:cNvSpPr/>
                    <p:nvPr/>
                  </p:nvSpPr>
                  <p:spPr>
                    <a:xfrm flipH="1" flipV="1">
                      <a:off x="12915"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5" name="椭圆 114"/>
                    <p:cNvSpPr/>
                    <p:nvPr/>
                  </p:nvSpPr>
                  <p:spPr>
                    <a:xfrm flipH="1" flipV="1">
                      <a:off x="13088"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6" name="椭圆 115"/>
                    <p:cNvSpPr/>
                    <p:nvPr/>
                  </p:nvSpPr>
                  <p:spPr>
                    <a:xfrm flipH="1" flipV="1">
                      <a:off x="13261"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grpSp>
        <p:sp>
          <p:nvSpPr>
            <p:cNvPr id="119" name="文本框 118"/>
            <p:cNvSpPr txBox="1"/>
            <p:nvPr/>
          </p:nvSpPr>
          <p:spPr>
            <a:xfrm>
              <a:off x="6199" y="4304"/>
              <a:ext cx="6881" cy="2163"/>
            </a:xfrm>
            <a:prstGeom prst="rect">
              <a:avLst/>
            </a:prstGeom>
            <a:noFill/>
          </p:spPr>
          <p:txBody>
            <a:bodyPr wrap="square" rtlCol="0" anchor="ctr" anchorCtr="0">
              <a:noAutofit/>
            </a:bodyPr>
            <a:p>
              <a:pPr algn="l" fontAlgn="auto">
                <a:lnSpc>
                  <a:spcPts val="2500"/>
                </a:lnSpc>
              </a:pPr>
              <a:r>
                <a:rPr lang="en-US" altLang="zh-CN" sz="1400" spc="150">
                  <a:solidFill>
                    <a:schemeClr val="tx1"/>
                  </a:solidFill>
                  <a:uFillTx/>
                  <a:latin typeface="汉仪旗黑-55简" panose="00020600040101010101" charset="-128"/>
                  <a:ea typeface="汉仪旗黑-55简" panose="00020600040101010101" charset="-128"/>
                </a:rPr>
                <a:t>  </a:t>
              </a:r>
              <a:r>
                <a:rPr lang="zh-CN" altLang="en-US" sz="1400" spc="150">
                  <a:solidFill>
                    <a:schemeClr val="tx1"/>
                  </a:solidFill>
                  <a:uFillTx/>
                  <a:latin typeface="汉仪旗黑-55简" panose="00020600040101010101" charset="-128"/>
                  <a:ea typeface="汉仪旗黑-55简" panose="00020600040101010101" charset="-128"/>
                </a:rPr>
                <a:t>下图是点击</a:t>
              </a:r>
              <a:r>
                <a:rPr lang="zh-CN" altLang="en-US" sz="1400" spc="150">
                  <a:solidFill>
                    <a:schemeClr val="tx1"/>
                  </a:solidFill>
                  <a:uFillTx/>
                  <a:latin typeface="汉仪旗黑-55简" panose="00020600040101010101" charset="-128"/>
                  <a:ea typeface="汉仪旗黑-55简" panose="00020600040101010101" charset="-128"/>
                </a:rPr>
                <a:t>输出报表后</a:t>
              </a:r>
              <a:r>
                <a:rPr lang="zh-CN" altLang="en-US" sz="1400" spc="150">
                  <a:solidFill>
                    <a:schemeClr val="tx1"/>
                  </a:solidFill>
                  <a:uFillTx/>
                  <a:latin typeface="汉仪旗黑-55简" panose="00020600040101010101" charset="-128"/>
                  <a:ea typeface="汉仪旗黑-55简" panose="00020600040101010101" charset="-128"/>
                </a:rPr>
                <a:t>的界面截图</a:t>
              </a:r>
              <a:endParaRPr lang="zh-CN" altLang="en-US" sz="1400" spc="150">
                <a:solidFill>
                  <a:schemeClr val="tx1"/>
                </a:solidFill>
                <a:uFillTx/>
                <a:latin typeface="汉仪旗黑-55简" panose="00020600040101010101" charset="-128"/>
                <a:ea typeface="汉仪旗黑-55简" panose="00020600040101010101" charset="-128"/>
              </a:endParaRPr>
            </a:p>
          </p:txBody>
        </p:sp>
      </p:grpSp>
      <p:pic>
        <p:nvPicPr>
          <p:cNvPr id="3" name="图片 2"/>
          <p:cNvPicPr>
            <a:picLocks noChangeAspect="1"/>
          </p:cNvPicPr>
          <p:nvPr/>
        </p:nvPicPr>
        <p:blipFill>
          <a:blip r:embed="rId6"/>
          <a:stretch>
            <a:fillRect/>
          </a:stretch>
        </p:blipFill>
        <p:spPr>
          <a:xfrm>
            <a:off x="5104765" y="969645"/>
            <a:ext cx="6216650" cy="4911090"/>
          </a:xfrm>
          <a:prstGeom prst="rect">
            <a:avLst/>
          </a:prstGeom>
        </p:spPr>
      </p:pic>
      <p:pic>
        <p:nvPicPr>
          <p:cNvPr id="4" name="图片 3"/>
          <p:cNvPicPr>
            <a:picLocks noChangeAspect="1"/>
          </p:cNvPicPr>
          <p:nvPr/>
        </p:nvPicPr>
        <p:blipFill>
          <a:blip r:embed="rId7"/>
          <a:stretch>
            <a:fillRect/>
          </a:stretch>
        </p:blipFill>
        <p:spPr>
          <a:xfrm>
            <a:off x="5076825" y="969645"/>
            <a:ext cx="6244590" cy="4897755"/>
          </a:xfrm>
          <a:prstGeom prst="rect">
            <a:avLst/>
          </a:prstGeom>
        </p:spPr>
      </p:pic>
      <p:pic>
        <p:nvPicPr>
          <p:cNvPr id="7" name="图片 6"/>
          <p:cNvPicPr>
            <a:picLocks noChangeAspect="1"/>
          </p:cNvPicPr>
          <p:nvPr/>
        </p:nvPicPr>
        <p:blipFill>
          <a:blip r:embed="rId8"/>
          <a:stretch>
            <a:fillRect/>
          </a:stretch>
        </p:blipFill>
        <p:spPr>
          <a:xfrm>
            <a:off x="5085715" y="969645"/>
            <a:ext cx="6235700" cy="48971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502227" y="511629"/>
            <a:ext cx="1709059" cy="400110"/>
            <a:chOff x="1589312" y="510922"/>
            <a:chExt cx="1709059" cy="400110"/>
          </a:xfrm>
        </p:grpSpPr>
        <p:sp>
          <p:nvSpPr>
            <p:cNvPr id="27" name="矩形 26"/>
            <p:cNvSpPr/>
            <p:nvPr/>
          </p:nvSpPr>
          <p:spPr>
            <a:xfrm>
              <a:off x="1589312" y="532694"/>
              <a:ext cx="1709059" cy="368300"/>
            </a:xfrm>
            <a:prstGeom prst="rect">
              <a:avLst/>
            </a:prstGeom>
          </p:spPr>
          <p:txBody>
            <a:bodyPr wrap="square">
              <a:spAutoFit/>
            </a:bodyPr>
            <a:lstStyle/>
            <a:p>
              <a:pPr algn="dist"/>
              <a:r>
                <a:rPr lang="en-US" altLang="zh-CN" dirty="0">
                  <a:solidFill>
                    <a:srgbClr val="7CAFDE"/>
                  </a:solidFill>
                  <a:latin typeface="思源黑体 CN Regular" panose="020B0500000000000000" pitchFamily="34" charset="-122"/>
                  <a:ea typeface="思源黑体 CN Regular" panose="020B0500000000000000" pitchFamily="34" charset="-122"/>
                  <a:sym typeface="+mn-ea"/>
                </a:rPr>
                <a:t>APP</a:t>
              </a:r>
              <a:r>
                <a:rPr lang="zh-CN" altLang="en-US" dirty="0">
                  <a:solidFill>
                    <a:srgbClr val="7CAFDE"/>
                  </a:solidFill>
                  <a:latin typeface="思源黑体 CN Regular" panose="020B0500000000000000" pitchFamily="34" charset="-122"/>
                  <a:ea typeface="思源黑体 CN Regular" panose="020B0500000000000000" pitchFamily="34" charset="-122"/>
                  <a:sym typeface="+mn-ea"/>
                </a:rPr>
                <a:t>截图展示</a:t>
              </a:r>
              <a:endParaRPr lang="zh-CN" altLang="en-US" dirty="0">
                <a:solidFill>
                  <a:srgbClr val="7CAFDE"/>
                </a:solidFill>
                <a:latin typeface="思源黑体 CN Regular" panose="020B0500000000000000" pitchFamily="34" charset="-122"/>
                <a:ea typeface="思源黑体 CN Regular" panose="020B0500000000000000" pitchFamily="34" charset="-122"/>
              </a:endParaRPr>
            </a:p>
          </p:txBody>
        </p:sp>
        <p:sp>
          <p:nvSpPr>
            <p:cNvPr id="28" name="矩形 27"/>
            <p:cNvSpPr/>
            <p:nvPr/>
          </p:nvSpPr>
          <p:spPr>
            <a:xfrm>
              <a:off x="1589312" y="510922"/>
              <a:ext cx="1709059" cy="400110"/>
            </a:xfrm>
            <a:prstGeom prst="rect">
              <a:avLst/>
            </a:prstGeom>
            <a:no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custDataLst>
              <p:tags r:id="rId1"/>
            </p:custDataLst>
          </p:nvPr>
        </p:nvSpPr>
        <p:spPr>
          <a:xfrm>
            <a:off x="990600" y="1436370"/>
            <a:ext cx="3918585" cy="4431030"/>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200" b="1">
                <a:gradFill>
                  <a:gsLst>
                    <a:gs pos="50000">
                      <a:schemeClr val="tx1"/>
                    </a:gs>
                    <a:gs pos="0">
                      <a:schemeClr val="tx1">
                        <a:lumMod val="25000"/>
                        <a:lumOff val="75000"/>
                      </a:schemeClr>
                    </a:gs>
                    <a:gs pos="100000">
                      <a:schemeClr val="tx1">
                        <a:lumMod val="85000"/>
                      </a:schemeClr>
                    </a:gs>
                  </a:gsLst>
                  <a:lin ang="5400000" scaled="1"/>
                  <a:tileRect t="-100000" r="-100000"/>
                </a:gradFill>
              </a:rPr>
              <a:t>       </a:t>
            </a:r>
            <a:r>
              <a:rPr lang="zh-CN" sz="2200" b="1">
                <a:gradFill>
                  <a:gsLst>
                    <a:gs pos="50000">
                      <a:schemeClr val="tx1"/>
                    </a:gs>
                    <a:gs pos="0">
                      <a:schemeClr val="tx1">
                        <a:lumMod val="25000"/>
                        <a:lumOff val="75000"/>
                      </a:schemeClr>
                    </a:gs>
                    <a:gs pos="100000">
                      <a:schemeClr val="tx1">
                        <a:lumMod val="85000"/>
                      </a:schemeClr>
                    </a:gs>
                  </a:gsLst>
                  <a:lin ang="5400000" scaled="1"/>
                  <a:tileRect t="-100000" r="-100000"/>
                </a:gradFill>
              </a:rPr>
              <a:t>该代码输出的 PDF 报告包含价格分布直方图、方向分布柱状图和代码类型饼图，并附有关键数据统计摘要（总交易数、总数量、总费用）。所有内容采用支持中文的字体，确保在 PDF 中正确显示。报告布局清晰，导出高质量，便于打印和分享，帮助用户快速理解业务数据的主要特征和趋势。</a:t>
            </a:r>
            <a:endParaRPr lang="zh-CN" sz="2200" b="1">
              <a:gradFill>
                <a:gsLst>
                  <a:gs pos="50000">
                    <a:schemeClr val="tx1"/>
                  </a:gs>
                  <a:gs pos="0">
                    <a:schemeClr val="tx1">
                      <a:lumMod val="25000"/>
                      <a:lumOff val="75000"/>
                    </a:schemeClr>
                  </a:gs>
                  <a:gs pos="100000">
                    <a:schemeClr val="tx1">
                      <a:lumMod val="85000"/>
                    </a:schemeClr>
                  </a:gs>
                </a:gsLst>
                <a:lin ang="5400000" scaled="1"/>
                <a:tileRect t="-100000" r="-100000"/>
              </a:gradFill>
            </a:endParaRPr>
          </a:p>
        </p:txBody>
      </p:sp>
      <p:sp>
        <p:nvSpPr>
          <p:cNvPr id="5" name="矩形 4"/>
          <p:cNvSpPr/>
          <p:nvPr/>
        </p:nvSpPr>
        <p:spPr>
          <a:xfrm>
            <a:off x="5105398" y="1436914"/>
            <a:ext cx="6215746" cy="1839685"/>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105398" y="3426094"/>
            <a:ext cx="3461660" cy="2441306"/>
          </a:xfrm>
          <a:prstGeom prst="rect">
            <a:avLst/>
          </a:pr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762999" y="3426094"/>
            <a:ext cx="2558144" cy="2441306"/>
          </a:xfrm>
          <a:prstGeom prst="rect">
            <a:avLst/>
          </a:prstGeom>
          <a:blipFill dpi="0" rotWithShape="1">
            <a:blip r:embed="rId4"/>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5"/>
          <a:stretch>
            <a:fillRect/>
          </a:stretch>
        </p:blipFill>
        <p:spPr>
          <a:xfrm>
            <a:off x="5105400" y="969645"/>
            <a:ext cx="6216015" cy="4897755"/>
          </a:xfrm>
          <a:prstGeom prst="rect">
            <a:avLst/>
          </a:prstGeom>
        </p:spPr>
      </p:pic>
      <p:grpSp>
        <p:nvGrpSpPr>
          <p:cNvPr id="129" name="组合 128" descr="7b0a202020202274657874626f78223a2022220a7d0a"/>
          <p:cNvGrpSpPr/>
          <p:nvPr/>
        </p:nvGrpSpPr>
        <p:grpSpPr>
          <a:xfrm>
            <a:off x="6483350" y="171450"/>
            <a:ext cx="3686175" cy="622300"/>
            <a:chOff x="5783" y="3452"/>
            <a:chExt cx="7634" cy="3896"/>
          </a:xfrm>
        </p:grpSpPr>
        <p:grpSp>
          <p:nvGrpSpPr>
            <p:cNvPr id="118" name="组合 117"/>
            <p:cNvGrpSpPr/>
            <p:nvPr/>
          </p:nvGrpSpPr>
          <p:grpSpPr>
            <a:xfrm>
              <a:off x="5783" y="3452"/>
              <a:ext cx="7634" cy="3896"/>
              <a:chOff x="5825" y="3467"/>
              <a:chExt cx="7634" cy="3896"/>
            </a:xfrm>
          </p:grpSpPr>
          <p:grpSp>
            <p:nvGrpSpPr>
              <p:cNvPr id="53" name="组合 52"/>
              <p:cNvGrpSpPr/>
              <p:nvPr/>
            </p:nvGrpSpPr>
            <p:grpSpPr>
              <a:xfrm rot="0">
                <a:off x="5825" y="3467"/>
                <a:ext cx="7635" cy="3897"/>
                <a:chOff x="5844" y="3471"/>
                <a:chExt cx="7635" cy="3897"/>
              </a:xfrm>
            </p:grpSpPr>
            <p:grpSp>
              <p:nvGrpSpPr>
                <p:cNvPr id="33" name="组合 32"/>
                <p:cNvGrpSpPr/>
                <p:nvPr/>
              </p:nvGrpSpPr>
              <p:grpSpPr>
                <a:xfrm>
                  <a:off x="5844" y="3471"/>
                  <a:ext cx="7475" cy="3876"/>
                  <a:chOff x="5844" y="3471"/>
                  <a:chExt cx="7475" cy="3876"/>
                </a:xfrm>
              </p:grpSpPr>
              <p:sp>
                <p:nvSpPr>
                  <p:cNvPr id="8" name="任意多边形 7"/>
                  <p:cNvSpPr/>
                  <p:nvPr/>
                </p:nvSpPr>
                <p:spPr>
                  <a:xfrm>
                    <a:off x="5844" y="3507"/>
                    <a:ext cx="804" cy="3840"/>
                  </a:xfrm>
                  <a:custGeom>
                    <a:avLst/>
                    <a:gdLst>
                      <a:gd name="connsiteX0" fmla="*/ 804 w 804"/>
                      <a:gd name="connsiteY0" fmla="*/ 0 h 3840"/>
                      <a:gd name="connsiteX1" fmla="*/ 0 w 804"/>
                      <a:gd name="connsiteY1" fmla="*/ 12 h 3840"/>
                      <a:gd name="connsiteX2" fmla="*/ 0 w 804"/>
                      <a:gd name="connsiteY2" fmla="*/ 3840 h 3840"/>
                    </a:gdLst>
                    <a:ahLst/>
                    <a:cxnLst>
                      <a:cxn ang="0">
                        <a:pos x="connsiteX0" y="connsiteY0"/>
                      </a:cxn>
                      <a:cxn ang="0">
                        <a:pos x="connsiteX1" y="connsiteY1"/>
                      </a:cxn>
                      <a:cxn ang="0">
                        <a:pos x="connsiteX2" y="connsiteY2"/>
                      </a:cxn>
                    </a:cxnLst>
                    <a:rect l="l" t="t" r="r" b="b"/>
                    <a:pathLst>
                      <a:path w="804" h="3840">
                        <a:moveTo>
                          <a:pt x="804" y="0"/>
                        </a:moveTo>
                        <a:lnTo>
                          <a:pt x="0" y="12"/>
                        </a:lnTo>
                        <a:lnTo>
                          <a:pt x="0" y="3840"/>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任意多边形 14"/>
                  <p:cNvSpPr/>
                  <p:nvPr/>
                </p:nvSpPr>
                <p:spPr>
                  <a:xfrm>
                    <a:off x="6626" y="3507"/>
                    <a:ext cx="2325" cy="165"/>
                  </a:xfrm>
                  <a:custGeom>
                    <a:avLst/>
                    <a:gdLst>
                      <a:gd name="connsiteX0" fmla="*/ 0 w 2325"/>
                      <a:gd name="connsiteY0" fmla="*/ 0 h 165"/>
                      <a:gd name="connsiteX1" fmla="*/ 157 w 2325"/>
                      <a:gd name="connsiteY1" fmla="*/ 165 h 165"/>
                      <a:gd name="connsiteX2" fmla="*/ 2325 w 2325"/>
                      <a:gd name="connsiteY2" fmla="*/ 165 h 165"/>
                    </a:gdLst>
                    <a:ahLst/>
                    <a:cxnLst>
                      <a:cxn ang="0">
                        <a:pos x="connsiteX0" y="connsiteY0"/>
                      </a:cxn>
                      <a:cxn ang="0">
                        <a:pos x="connsiteX1" y="connsiteY1"/>
                      </a:cxn>
                      <a:cxn ang="0">
                        <a:pos x="connsiteX2" y="connsiteY2"/>
                      </a:cxn>
                    </a:cxnLst>
                    <a:rect l="l" t="t" r="r" b="b"/>
                    <a:pathLst>
                      <a:path w="2325" h="165">
                        <a:moveTo>
                          <a:pt x="0" y="0"/>
                        </a:moveTo>
                        <a:lnTo>
                          <a:pt x="157" y="165"/>
                        </a:lnTo>
                        <a:lnTo>
                          <a:pt x="2325" y="165"/>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6928" y="3471"/>
                    <a:ext cx="1434" cy="120"/>
                    <a:chOff x="6878" y="3501"/>
                    <a:chExt cx="1434" cy="120"/>
                  </a:xfrm>
                </p:grpSpPr>
                <p:sp>
                  <p:nvSpPr>
                    <p:cNvPr id="19" name="燕尾形 18"/>
                    <p:cNvSpPr/>
                    <p:nvPr/>
                  </p:nvSpPr>
                  <p:spPr>
                    <a:xfrm>
                      <a:off x="6878" y="3501"/>
                      <a:ext cx="120" cy="120"/>
                    </a:xfrm>
                    <a:prstGeom prst="chevron">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燕尾形 19"/>
                    <p:cNvSpPr/>
                    <p:nvPr/>
                  </p:nvSpPr>
                  <p:spPr>
                    <a:xfrm>
                      <a:off x="7024" y="3501"/>
                      <a:ext cx="120" cy="120"/>
                    </a:xfrm>
                    <a:prstGeom prst="chevron">
                      <a:avLst/>
                    </a:prstGeom>
                    <a:solidFill>
                      <a:srgbClr val="61B9EB">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燕尾形 20"/>
                    <p:cNvSpPr/>
                    <p:nvPr/>
                  </p:nvSpPr>
                  <p:spPr>
                    <a:xfrm>
                      <a:off x="7170" y="3501"/>
                      <a:ext cx="120" cy="120"/>
                    </a:xfrm>
                    <a:prstGeom prst="chevron">
                      <a:avLst/>
                    </a:prstGeom>
                    <a:solidFill>
                      <a:srgbClr val="61B9EB">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燕尾形 21"/>
                    <p:cNvSpPr/>
                    <p:nvPr/>
                  </p:nvSpPr>
                  <p:spPr>
                    <a:xfrm>
                      <a:off x="7316" y="3501"/>
                      <a:ext cx="120" cy="120"/>
                    </a:xfrm>
                    <a:prstGeom prst="chevron">
                      <a:avLst/>
                    </a:prstGeom>
                    <a:solidFill>
                      <a:srgbClr val="61B9EB">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燕尾形 22"/>
                    <p:cNvSpPr/>
                    <p:nvPr/>
                  </p:nvSpPr>
                  <p:spPr>
                    <a:xfrm>
                      <a:off x="7462" y="3501"/>
                      <a:ext cx="120" cy="120"/>
                    </a:xfrm>
                    <a:prstGeom prst="chevron">
                      <a:avLst/>
                    </a:prstGeom>
                    <a:solidFill>
                      <a:srgbClr val="61B9EB">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燕尾形 23"/>
                    <p:cNvSpPr/>
                    <p:nvPr/>
                  </p:nvSpPr>
                  <p:spPr>
                    <a:xfrm>
                      <a:off x="7608" y="3501"/>
                      <a:ext cx="120" cy="120"/>
                    </a:xfrm>
                    <a:prstGeom prst="chevron">
                      <a:avLst/>
                    </a:prstGeom>
                    <a:solidFill>
                      <a:srgbClr val="61B9EB">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燕尾形 24"/>
                    <p:cNvSpPr/>
                    <p:nvPr/>
                  </p:nvSpPr>
                  <p:spPr>
                    <a:xfrm>
                      <a:off x="7754" y="3501"/>
                      <a:ext cx="120" cy="120"/>
                    </a:xfrm>
                    <a:prstGeom prst="chevron">
                      <a:avLst/>
                    </a:prstGeom>
                    <a:solidFill>
                      <a:srgbClr val="61B9EB">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燕尾形 28"/>
                    <p:cNvSpPr/>
                    <p:nvPr/>
                  </p:nvSpPr>
                  <p:spPr>
                    <a:xfrm>
                      <a:off x="7900" y="3501"/>
                      <a:ext cx="120" cy="120"/>
                    </a:xfrm>
                    <a:prstGeom prst="chevron">
                      <a:avLst/>
                    </a:prstGeom>
                    <a:solidFill>
                      <a:srgbClr val="61B9EB">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燕尾形 29"/>
                    <p:cNvSpPr/>
                    <p:nvPr/>
                  </p:nvSpPr>
                  <p:spPr>
                    <a:xfrm>
                      <a:off x="8046" y="3501"/>
                      <a:ext cx="120" cy="120"/>
                    </a:xfrm>
                    <a:prstGeom prst="chevron">
                      <a:avLst/>
                    </a:prstGeom>
                    <a:solidFill>
                      <a:srgbClr val="61B9E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燕尾形 30"/>
                    <p:cNvSpPr/>
                    <p:nvPr/>
                  </p:nvSpPr>
                  <p:spPr>
                    <a:xfrm>
                      <a:off x="8192" y="3501"/>
                      <a:ext cx="120" cy="120"/>
                    </a:xfrm>
                    <a:prstGeom prst="chevron">
                      <a:avLst/>
                    </a:prstGeom>
                    <a:solidFill>
                      <a:srgbClr val="61B9EB">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2" name="任意多边形 31"/>
                  <p:cNvSpPr/>
                  <p:nvPr/>
                </p:nvSpPr>
                <p:spPr>
                  <a:xfrm flipH="1">
                    <a:off x="8924" y="3511"/>
                    <a:ext cx="4395" cy="173"/>
                  </a:xfrm>
                  <a:custGeom>
                    <a:avLst/>
                    <a:gdLst>
                      <a:gd name="connsiteX0" fmla="*/ 4395 w 4395"/>
                      <a:gd name="connsiteY0" fmla="*/ 173 h 173"/>
                      <a:gd name="connsiteX1" fmla="*/ 4252 w 4395"/>
                      <a:gd name="connsiteY1" fmla="*/ 1 h 173"/>
                      <a:gd name="connsiteX2" fmla="*/ 0 w 4395"/>
                      <a:gd name="connsiteY2" fmla="*/ 0 h 173"/>
                      <a:gd name="connsiteX3" fmla="*/ 3457 w 4395"/>
                      <a:gd name="connsiteY3" fmla="*/ 1 h 173"/>
                    </a:gdLst>
                    <a:ahLst/>
                    <a:cxnLst>
                      <a:cxn ang="0">
                        <a:pos x="connsiteX0" y="connsiteY0"/>
                      </a:cxn>
                      <a:cxn ang="0">
                        <a:pos x="connsiteX1" y="connsiteY1"/>
                      </a:cxn>
                      <a:cxn ang="0">
                        <a:pos x="connsiteX2" y="connsiteY2"/>
                      </a:cxn>
                      <a:cxn ang="0">
                        <a:pos x="connsiteX3" y="connsiteY3"/>
                      </a:cxn>
                    </a:cxnLst>
                    <a:rect l="l" t="t" r="r" b="b"/>
                    <a:pathLst>
                      <a:path w="4395" h="173">
                        <a:moveTo>
                          <a:pt x="4395" y="173"/>
                        </a:moveTo>
                        <a:lnTo>
                          <a:pt x="4252" y="1"/>
                        </a:lnTo>
                        <a:lnTo>
                          <a:pt x="0" y="0"/>
                        </a:lnTo>
                        <a:lnTo>
                          <a:pt x="3457" y="1"/>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4" name="组合 33"/>
                <p:cNvGrpSpPr/>
                <p:nvPr/>
              </p:nvGrpSpPr>
              <p:grpSpPr>
                <a:xfrm flipH="1" flipV="1">
                  <a:off x="6010" y="3492"/>
                  <a:ext cx="7469" cy="3876"/>
                  <a:chOff x="5844" y="3471"/>
                  <a:chExt cx="7469" cy="3876"/>
                </a:xfrm>
              </p:grpSpPr>
              <p:sp>
                <p:nvSpPr>
                  <p:cNvPr id="36" name="任意多边形 35"/>
                  <p:cNvSpPr/>
                  <p:nvPr/>
                </p:nvSpPr>
                <p:spPr>
                  <a:xfrm>
                    <a:off x="5844" y="3507"/>
                    <a:ext cx="804" cy="3840"/>
                  </a:xfrm>
                  <a:custGeom>
                    <a:avLst/>
                    <a:gdLst>
                      <a:gd name="connsiteX0" fmla="*/ 804 w 804"/>
                      <a:gd name="connsiteY0" fmla="*/ 0 h 3840"/>
                      <a:gd name="connsiteX1" fmla="*/ 0 w 804"/>
                      <a:gd name="connsiteY1" fmla="*/ 12 h 3840"/>
                      <a:gd name="connsiteX2" fmla="*/ 0 w 804"/>
                      <a:gd name="connsiteY2" fmla="*/ 3840 h 3840"/>
                    </a:gdLst>
                    <a:ahLst/>
                    <a:cxnLst>
                      <a:cxn ang="0">
                        <a:pos x="connsiteX0" y="connsiteY0"/>
                      </a:cxn>
                      <a:cxn ang="0">
                        <a:pos x="connsiteX1" y="connsiteY1"/>
                      </a:cxn>
                      <a:cxn ang="0">
                        <a:pos x="connsiteX2" y="connsiteY2"/>
                      </a:cxn>
                    </a:cxnLst>
                    <a:rect l="l" t="t" r="r" b="b"/>
                    <a:pathLst>
                      <a:path w="804" h="3840">
                        <a:moveTo>
                          <a:pt x="804" y="0"/>
                        </a:moveTo>
                        <a:lnTo>
                          <a:pt x="0" y="12"/>
                        </a:lnTo>
                        <a:lnTo>
                          <a:pt x="0" y="3840"/>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任意多边形 36"/>
                  <p:cNvSpPr/>
                  <p:nvPr/>
                </p:nvSpPr>
                <p:spPr>
                  <a:xfrm>
                    <a:off x="6626" y="3507"/>
                    <a:ext cx="2325" cy="165"/>
                  </a:xfrm>
                  <a:custGeom>
                    <a:avLst/>
                    <a:gdLst>
                      <a:gd name="connsiteX0" fmla="*/ 0 w 2325"/>
                      <a:gd name="connsiteY0" fmla="*/ 0 h 165"/>
                      <a:gd name="connsiteX1" fmla="*/ 157 w 2325"/>
                      <a:gd name="connsiteY1" fmla="*/ 165 h 165"/>
                      <a:gd name="connsiteX2" fmla="*/ 2325 w 2325"/>
                      <a:gd name="connsiteY2" fmla="*/ 165 h 165"/>
                    </a:gdLst>
                    <a:ahLst/>
                    <a:cxnLst>
                      <a:cxn ang="0">
                        <a:pos x="connsiteX0" y="connsiteY0"/>
                      </a:cxn>
                      <a:cxn ang="0">
                        <a:pos x="connsiteX1" y="connsiteY1"/>
                      </a:cxn>
                      <a:cxn ang="0">
                        <a:pos x="connsiteX2" y="connsiteY2"/>
                      </a:cxn>
                    </a:cxnLst>
                    <a:rect l="l" t="t" r="r" b="b"/>
                    <a:pathLst>
                      <a:path w="2325" h="165">
                        <a:moveTo>
                          <a:pt x="0" y="0"/>
                        </a:moveTo>
                        <a:lnTo>
                          <a:pt x="157" y="165"/>
                        </a:lnTo>
                        <a:lnTo>
                          <a:pt x="2325" y="165"/>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8" name="组合 37"/>
                  <p:cNvGrpSpPr/>
                  <p:nvPr/>
                </p:nvGrpSpPr>
                <p:grpSpPr>
                  <a:xfrm>
                    <a:off x="6928" y="3471"/>
                    <a:ext cx="1434" cy="120"/>
                    <a:chOff x="6878" y="3501"/>
                    <a:chExt cx="1434" cy="120"/>
                  </a:xfrm>
                </p:grpSpPr>
                <p:sp>
                  <p:nvSpPr>
                    <p:cNvPr id="39" name="燕尾形 38"/>
                    <p:cNvSpPr/>
                    <p:nvPr/>
                  </p:nvSpPr>
                  <p:spPr>
                    <a:xfrm>
                      <a:off x="6878" y="3501"/>
                      <a:ext cx="120" cy="120"/>
                    </a:xfrm>
                    <a:prstGeom prst="chevron">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燕尾形 40"/>
                    <p:cNvSpPr/>
                    <p:nvPr/>
                  </p:nvSpPr>
                  <p:spPr>
                    <a:xfrm>
                      <a:off x="7024" y="3501"/>
                      <a:ext cx="120" cy="120"/>
                    </a:xfrm>
                    <a:prstGeom prst="chevron">
                      <a:avLst/>
                    </a:prstGeom>
                    <a:solidFill>
                      <a:srgbClr val="61B9EB">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燕尾形 41"/>
                    <p:cNvSpPr/>
                    <p:nvPr/>
                  </p:nvSpPr>
                  <p:spPr>
                    <a:xfrm>
                      <a:off x="7170" y="3501"/>
                      <a:ext cx="120" cy="120"/>
                    </a:xfrm>
                    <a:prstGeom prst="chevron">
                      <a:avLst/>
                    </a:prstGeom>
                    <a:solidFill>
                      <a:srgbClr val="61B9EB">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燕尾形 42"/>
                    <p:cNvSpPr/>
                    <p:nvPr/>
                  </p:nvSpPr>
                  <p:spPr>
                    <a:xfrm>
                      <a:off x="7316" y="3501"/>
                      <a:ext cx="120" cy="120"/>
                    </a:xfrm>
                    <a:prstGeom prst="chevron">
                      <a:avLst/>
                    </a:prstGeom>
                    <a:solidFill>
                      <a:srgbClr val="61B9EB">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燕尾形 43"/>
                    <p:cNvSpPr/>
                    <p:nvPr/>
                  </p:nvSpPr>
                  <p:spPr>
                    <a:xfrm>
                      <a:off x="7462" y="3501"/>
                      <a:ext cx="120" cy="120"/>
                    </a:xfrm>
                    <a:prstGeom prst="chevron">
                      <a:avLst/>
                    </a:prstGeom>
                    <a:solidFill>
                      <a:srgbClr val="61B9EB">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燕尾形 44"/>
                    <p:cNvSpPr/>
                    <p:nvPr/>
                  </p:nvSpPr>
                  <p:spPr>
                    <a:xfrm>
                      <a:off x="7608" y="3501"/>
                      <a:ext cx="120" cy="120"/>
                    </a:xfrm>
                    <a:prstGeom prst="chevron">
                      <a:avLst/>
                    </a:prstGeom>
                    <a:solidFill>
                      <a:srgbClr val="61B9EB">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燕尾形 45"/>
                    <p:cNvSpPr/>
                    <p:nvPr/>
                  </p:nvSpPr>
                  <p:spPr>
                    <a:xfrm>
                      <a:off x="7754" y="3501"/>
                      <a:ext cx="120" cy="120"/>
                    </a:xfrm>
                    <a:prstGeom prst="chevron">
                      <a:avLst/>
                    </a:prstGeom>
                    <a:solidFill>
                      <a:srgbClr val="61B9EB">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燕尾形 46"/>
                    <p:cNvSpPr/>
                    <p:nvPr/>
                  </p:nvSpPr>
                  <p:spPr>
                    <a:xfrm>
                      <a:off x="7900" y="3501"/>
                      <a:ext cx="120" cy="120"/>
                    </a:xfrm>
                    <a:prstGeom prst="chevron">
                      <a:avLst/>
                    </a:prstGeom>
                    <a:solidFill>
                      <a:srgbClr val="61B9EB">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燕尾形 48"/>
                    <p:cNvSpPr/>
                    <p:nvPr/>
                  </p:nvSpPr>
                  <p:spPr>
                    <a:xfrm>
                      <a:off x="8046" y="3501"/>
                      <a:ext cx="120" cy="120"/>
                    </a:xfrm>
                    <a:prstGeom prst="chevron">
                      <a:avLst/>
                    </a:prstGeom>
                    <a:solidFill>
                      <a:srgbClr val="61B9E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燕尾形 49"/>
                    <p:cNvSpPr/>
                    <p:nvPr/>
                  </p:nvSpPr>
                  <p:spPr>
                    <a:xfrm>
                      <a:off x="8192" y="3501"/>
                      <a:ext cx="120" cy="120"/>
                    </a:xfrm>
                    <a:prstGeom prst="chevron">
                      <a:avLst/>
                    </a:prstGeom>
                    <a:solidFill>
                      <a:srgbClr val="61B9EB">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1" name="任意多边形 50"/>
                  <p:cNvSpPr/>
                  <p:nvPr/>
                </p:nvSpPr>
                <p:spPr>
                  <a:xfrm flipH="1">
                    <a:off x="8918" y="3511"/>
                    <a:ext cx="4395" cy="173"/>
                  </a:xfrm>
                  <a:custGeom>
                    <a:avLst/>
                    <a:gdLst>
                      <a:gd name="connsiteX0" fmla="*/ 4395 w 4395"/>
                      <a:gd name="connsiteY0" fmla="*/ 173 h 173"/>
                      <a:gd name="connsiteX1" fmla="*/ 4252 w 4395"/>
                      <a:gd name="connsiteY1" fmla="*/ 1 h 173"/>
                      <a:gd name="connsiteX2" fmla="*/ 0 w 4395"/>
                      <a:gd name="connsiteY2" fmla="*/ 0 h 173"/>
                      <a:gd name="connsiteX3" fmla="*/ 3457 w 4395"/>
                      <a:gd name="connsiteY3" fmla="*/ 1 h 173"/>
                    </a:gdLst>
                    <a:ahLst/>
                    <a:cxnLst>
                      <a:cxn ang="0">
                        <a:pos x="connsiteX0" y="connsiteY0"/>
                      </a:cxn>
                      <a:cxn ang="0">
                        <a:pos x="connsiteX1" y="connsiteY1"/>
                      </a:cxn>
                      <a:cxn ang="0">
                        <a:pos x="connsiteX2" y="connsiteY2"/>
                      </a:cxn>
                      <a:cxn ang="0">
                        <a:pos x="connsiteX3" y="connsiteY3"/>
                      </a:cxn>
                    </a:cxnLst>
                    <a:rect l="l" t="t" r="r" b="b"/>
                    <a:pathLst>
                      <a:path w="4395" h="173">
                        <a:moveTo>
                          <a:pt x="4395" y="173"/>
                        </a:moveTo>
                        <a:lnTo>
                          <a:pt x="4252" y="1"/>
                        </a:lnTo>
                        <a:lnTo>
                          <a:pt x="0" y="0"/>
                        </a:lnTo>
                        <a:lnTo>
                          <a:pt x="3457" y="1"/>
                        </a:lnTo>
                      </a:path>
                    </a:pathLst>
                  </a:custGeom>
                  <a:noFill/>
                  <a:ln w="28575">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117" name="组合 116"/>
              <p:cNvGrpSpPr/>
              <p:nvPr/>
            </p:nvGrpSpPr>
            <p:grpSpPr>
              <a:xfrm>
                <a:off x="5987" y="3693"/>
                <a:ext cx="7310" cy="3445"/>
                <a:chOff x="5987" y="3693"/>
                <a:chExt cx="7310" cy="3445"/>
              </a:xfrm>
            </p:grpSpPr>
            <p:grpSp>
              <p:nvGrpSpPr>
                <p:cNvPr id="103" name="组合 102"/>
                <p:cNvGrpSpPr/>
                <p:nvPr/>
              </p:nvGrpSpPr>
              <p:grpSpPr>
                <a:xfrm>
                  <a:off x="5987" y="3693"/>
                  <a:ext cx="7311" cy="3281"/>
                  <a:chOff x="6019" y="3693"/>
                  <a:chExt cx="7311" cy="3281"/>
                </a:xfrm>
              </p:grpSpPr>
              <p:sp>
                <p:nvSpPr>
                  <p:cNvPr id="52" name="任意多边形 51"/>
                  <p:cNvSpPr/>
                  <p:nvPr/>
                </p:nvSpPr>
                <p:spPr>
                  <a:xfrm>
                    <a:off x="6019" y="3866"/>
                    <a:ext cx="2944" cy="3108"/>
                  </a:xfrm>
                  <a:custGeom>
                    <a:avLst/>
                    <a:gdLst>
                      <a:gd name="connsiteX0" fmla="*/ 0 w 2944"/>
                      <a:gd name="connsiteY0" fmla="*/ 3108 h 3108"/>
                      <a:gd name="connsiteX1" fmla="*/ 0 w 2944"/>
                      <a:gd name="connsiteY1" fmla="*/ 0 h 3108"/>
                      <a:gd name="connsiteX2" fmla="*/ 2944 w 2944"/>
                      <a:gd name="connsiteY2" fmla="*/ 16 h 3108"/>
                    </a:gdLst>
                    <a:ahLst/>
                    <a:cxnLst>
                      <a:cxn ang="0">
                        <a:pos x="connsiteX0" y="connsiteY0"/>
                      </a:cxn>
                      <a:cxn ang="0">
                        <a:pos x="connsiteX1" y="connsiteY1"/>
                      </a:cxn>
                      <a:cxn ang="0">
                        <a:pos x="connsiteX2" y="connsiteY2"/>
                      </a:cxn>
                    </a:cxnLst>
                    <a:rect l="l" t="t" r="r" b="b"/>
                    <a:pathLst>
                      <a:path w="2944" h="3108">
                        <a:moveTo>
                          <a:pt x="0" y="3108"/>
                        </a:moveTo>
                        <a:lnTo>
                          <a:pt x="0" y="0"/>
                        </a:lnTo>
                        <a:lnTo>
                          <a:pt x="2944" y="16"/>
                        </a:lnTo>
                      </a:path>
                    </a:pathLst>
                  </a:custGeom>
                  <a:noFill/>
                  <a:ln w="19050">
                    <a:solidFill>
                      <a:srgbClr val="61B9EB"/>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任意多边形 58"/>
                  <p:cNvSpPr/>
                  <p:nvPr/>
                </p:nvSpPr>
                <p:spPr>
                  <a:xfrm flipH="1" flipV="1">
                    <a:off x="8951" y="3735"/>
                    <a:ext cx="2940" cy="157"/>
                  </a:xfrm>
                  <a:custGeom>
                    <a:avLst/>
                    <a:gdLst>
                      <a:gd name="connsiteX0" fmla="*/ 2940 w 2940"/>
                      <a:gd name="connsiteY0" fmla="*/ 0 h 157"/>
                      <a:gd name="connsiteX1" fmla="*/ 2797 w 2940"/>
                      <a:gd name="connsiteY1" fmla="*/ 157 h 157"/>
                      <a:gd name="connsiteX2" fmla="*/ 0 w 2940"/>
                      <a:gd name="connsiteY2" fmla="*/ 157 h 157"/>
                    </a:gdLst>
                    <a:ahLst/>
                    <a:cxnLst>
                      <a:cxn ang="0">
                        <a:pos x="connsiteX0" y="connsiteY0"/>
                      </a:cxn>
                      <a:cxn ang="0">
                        <a:pos x="connsiteX1" y="connsiteY1"/>
                      </a:cxn>
                      <a:cxn ang="0">
                        <a:pos x="connsiteX2" y="connsiteY2"/>
                      </a:cxn>
                    </a:cxnLst>
                    <a:rect l="l" t="t" r="r" b="b"/>
                    <a:pathLst>
                      <a:path w="2940" h="157">
                        <a:moveTo>
                          <a:pt x="2940" y="0"/>
                        </a:moveTo>
                        <a:lnTo>
                          <a:pt x="2797" y="157"/>
                        </a:lnTo>
                        <a:lnTo>
                          <a:pt x="0" y="157"/>
                        </a:lnTo>
                      </a:path>
                    </a:pathLst>
                  </a:custGeom>
                  <a:noFill/>
                  <a:ln w="19050">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2" name="组合 101"/>
                  <p:cNvGrpSpPr/>
                  <p:nvPr/>
                </p:nvGrpSpPr>
                <p:grpSpPr>
                  <a:xfrm>
                    <a:off x="11862" y="3693"/>
                    <a:ext cx="1468" cy="84"/>
                    <a:chOff x="11877" y="3735"/>
                    <a:chExt cx="1468" cy="84"/>
                  </a:xfrm>
                </p:grpSpPr>
                <p:sp>
                  <p:nvSpPr>
                    <p:cNvPr id="60" name="椭圆 59"/>
                    <p:cNvSpPr/>
                    <p:nvPr/>
                  </p:nvSpPr>
                  <p:spPr>
                    <a:xfrm flipH="1" flipV="1">
                      <a:off x="11877"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4" name="椭圆 93"/>
                    <p:cNvSpPr/>
                    <p:nvPr/>
                  </p:nvSpPr>
                  <p:spPr>
                    <a:xfrm flipH="1" flipV="1">
                      <a:off x="12050"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5" name="椭圆 94"/>
                    <p:cNvSpPr/>
                    <p:nvPr/>
                  </p:nvSpPr>
                  <p:spPr>
                    <a:xfrm flipH="1" flipV="1">
                      <a:off x="12223"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6" name="椭圆 95"/>
                    <p:cNvSpPr/>
                    <p:nvPr/>
                  </p:nvSpPr>
                  <p:spPr>
                    <a:xfrm flipH="1" flipV="1">
                      <a:off x="12396"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7" name="椭圆 96"/>
                    <p:cNvSpPr/>
                    <p:nvPr/>
                  </p:nvSpPr>
                  <p:spPr>
                    <a:xfrm flipH="1" flipV="1">
                      <a:off x="12569"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8" name="椭圆 97"/>
                    <p:cNvSpPr/>
                    <p:nvPr/>
                  </p:nvSpPr>
                  <p:spPr>
                    <a:xfrm flipH="1" flipV="1">
                      <a:off x="12742"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椭圆 98"/>
                    <p:cNvSpPr/>
                    <p:nvPr/>
                  </p:nvSpPr>
                  <p:spPr>
                    <a:xfrm flipH="1" flipV="1">
                      <a:off x="12915"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椭圆 99"/>
                    <p:cNvSpPr/>
                    <p:nvPr/>
                  </p:nvSpPr>
                  <p:spPr>
                    <a:xfrm flipH="1" flipV="1">
                      <a:off x="13088"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椭圆 100"/>
                    <p:cNvSpPr/>
                    <p:nvPr/>
                  </p:nvSpPr>
                  <p:spPr>
                    <a:xfrm flipH="1" flipV="1">
                      <a:off x="13261"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104" name="组合 103"/>
                <p:cNvGrpSpPr/>
                <p:nvPr/>
              </p:nvGrpSpPr>
              <p:grpSpPr>
                <a:xfrm rot="10800000">
                  <a:off x="5987" y="3858"/>
                  <a:ext cx="7311" cy="3281"/>
                  <a:chOff x="6019" y="3693"/>
                  <a:chExt cx="7311" cy="3281"/>
                </a:xfrm>
              </p:grpSpPr>
              <p:sp>
                <p:nvSpPr>
                  <p:cNvPr id="105" name="任意多边形 104"/>
                  <p:cNvSpPr/>
                  <p:nvPr/>
                </p:nvSpPr>
                <p:spPr>
                  <a:xfrm>
                    <a:off x="6019" y="3866"/>
                    <a:ext cx="2944" cy="3108"/>
                  </a:xfrm>
                  <a:custGeom>
                    <a:avLst/>
                    <a:gdLst>
                      <a:gd name="connsiteX0" fmla="*/ 0 w 2944"/>
                      <a:gd name="connsiteY0" fmla="*/ 3108 h 3108"/>
                      <a:gd name="connsiteX1" fmla="*/ 0 w 2944"/>
                      <a:gd name="connsiteY1" fmla="*/ 0 h 3108"/>
                      <a:gd name="connsiteX2" fmla="*/ 2944 w 2944"/>
                      <a:gd name="connsiteY2" fmla="*/ 16 h 3108"/>
                    </a:gdLst>
                    <a:ahLst/>
                    <a:cxnLst>
                      <a:cxn ang="0">
                        <a:pos x="connsiteX0" y="connsiteY0"/>
                      </a:cxn>
                      <a:cxn ang="0">
                        <a:pos x="connsiteX1" y="connsiteY1"/>
                      </a:cxn>
                      <a:cxn ang="0">
                        <a:pos x="connsiteX2" y="connsiteY2"/>
                      </a:cxn>
                    </a:cxnLst>
                    <a:rect l="l" t="t" r="r" b="b"/>
                    <a:pathLst>
                      <a:path w="2944" h="3108">
                        <a:moveTo>
                          <a:pt x="0" y="3108"/>
                        </a:moveTo>
                        <a:lnTo>
                          <a:pt x="0" y="0"/>
                        </a:lnTo>
                        <a:lnTo>
                          <a:pt x="2944" y="16"/>
                        </a:lnTo>
                      </a:path>
                    </a:pathLst>
                  </a:custGeom>
                  <a:noFill/>
                  <a:ln w="19050">
                    <a:solidFill>
                      <a:srgbClr val="61B9EB"/>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任意多边形 105"/>
                  <p:cNvSpPr/>
                  <p:nvPr/>
                </p:nvSpPr>
                <p:spPr>
                  <a:xfrm flipH="1" flipV="1">
                    <a:off x="8951" y="3735"/>
                    <a:ext cx="2940" cy="157"/>
                  </a:xfrm>
                  <a:custGeom>
                    <a:avLst/>
                    <a:gdLst>
                      <a:gd name="connsiteX0" fmla="*/ 2940 w 2940"/>
                      <a:gd name="connsiteY0" fmla="*/ 0 h 157"/>
                      <a:gd name="connsiteX1" fmla="*/ 2797 w 2940"/>
                      <a:gd name="connsiteY1" fmla="*/ 157 h 157"/>
                      <a:gd name="connsiteX2" fmla="*/ 0 w 2940"/>
                      <a:gd name="connsiteY2" fmla="*/ 157 h 157"/>
                    </a:gdLst>
                    <a:ahLst/>
                    <a:cxnLst>
                      <a:cxn ang="0">
                        <a:pos x="connsiteX0" y="connsiteY0"/>
                      </a:cxn>
                      <a:cxn ang="0">
                        <a:pos x="connsiteX1" y="connsiteY1"/>
                      </a:cxn>
                      <a:cxn ang="0">
                        <a:pos x="connsiteX2" y="connsiteY2"/>
                      </a:cxn>
                    </a:cxnLst>
                    <a:rect l="l" t="t" r="r" b="b"/>
                    <a:pathLst>
                      <a:path w="2940" h="157">
                        <a:moveTo>
                          <a:pt x="2940" y="0"/>
                        </a:moveTo>
                        <a:lnTo>
                          <a:pt x="2797" y="157"/>
                        </a:lnTo>
                        <a:lnTo>
                          <a:pt x="0" y="157"/>
                        </a:lnTo>
                      </a:path>
                    </a:pathLst>
                  </a:custGeom>
                  <a:noFill/>
                  <a:ln w="19050">
                    <a:solidFill>
                      <a:srgbClr val="61B9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7" name="组合 106"/>
                  <p:cNvGrpSpPr/>
                  <p:nvPr/>
                </p:nvGrpSpPr>
                <p:grpSpPr>
                  <a:xfrm>
                    <a:off x="11862" y="3693"/>
                    <a:ext cx="1468" cy="84"/>
                    <a:chOff x="11877" y="3735"/>
                    <a:chExt cx="1468" cy="84"/>
                  </a:xfrm>
                </p:grpSpPr>
                <p:sp>
                  <p:nvSpPr>
                    <p:cNvPr id="108" name="椭圆 107"/>
                    <p:cNvSpPr/>
                    <p:nvPr/>
                  </p:nvSpPr>
                  <p:spPr>
                    <a:xfrm flipH="1" flipV="1">
                      <a:off x="11877"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9" name="椭圆 108"/>
                    <p:cNvSpPr/>
                    <p:nvPr/>
                  </p:nvSpPr>
                  <p:spPr>
                    <a:xfrm flipH="1" flipV="1">
                      <a:off x="12050"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0" name="椭圆 109"/>
                    <p:cNvSpPr/>
                    <p:nvPr/>
                  </p:nvSpPr>
                  <p:spPr>
                    <a:xfrm flipH="1" flipV="1">
                      <a:off x="12223"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1" name="椭圆 110"/>
                    <p:cNvSpPr/>
                    <p:nvPr/>
                  </p:nvSpPr>
                  <p:spPr>
                    <a:xfrm flipH="1" flipV="1">
                      <a:off x="12396"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2" name="椭圆 111"/>
                    <p:cNvSpPr/>
                    <p:nvPr/>
                  </p:nvSpPr>
                  <p:spPr>
                    <a:xfrm flipH="1" flipV="1">
                      <a:off x="12569"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3" name="椭圆 112"/>
                    <p:cNvSpPr/>
                    <p:nvPr/>
                  </p:nvSpPr>
                  <p:spPr>
                    <a:xfrm flipH="1" flipV="1">
                      <a:off x="12742"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4" name="椭圆 113"/>
                    <p:cNvSpPr/>
                    <p:nvPr/>
                  </p:nvSpPr>
                  <p:spPr>
                    <a:xfrm flipH="1" flipV="1">
                      <a:off x="12915"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5" name="椭圆 114"/>
                    <p:cNvSpPr/>
                    <p:nvPr/>
                  </p:nvSpPr>
                  <p:spPr>
                    <a:xfrm flipH="1" flipV="1">
                      <a:off x="13088"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6" name="椭圆 115"/>
                    <p:cNvSpPr/>
                    <p:nvPr/>
                  </p:nvSpPr>
                  <p:spPr>
                    <a:xfrm flipH="1" flipV="1">
                      <a:off x="13261" y="3735"/>
                      <a:ext cx="85" cy="85"/>
                    </a:xfrm>
                    <a:prstGeom prst="ellipse">
                      <a:avLst/>
                    </a:prstGeom>
                    <a:solidFill>
                      <a:srgbClr val="61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grpSp>
        <p:sp>
          <p:nvSpPr>
            <p:cNvPr id="119" name="文本框 118"/>
            <p:cNvSpPr txBox="1"/>
            <p:nvPr/>
          </p:nvSpPr>
          <p:spPr>
            <a:xfrm>
              <a:off x="5784" y="4303"/>
              <a:ext cx="7474" cy="2163"/>
            </a:xfrm>
            <a:prstGeom prst="rect">
              <a:avLst/>
            </a:prstGeom>
            <a:noFill/>
          </p:spPr>
          <p:txBody>
            <a:bodyPr wrap="square" rtlCol="0" anchor="ctr" anchorCtr="0">
              <a:noAutofit/>
            </a:bodyPr>
            <a:p>
              <a:pPr algn="l" fontAlgn="auto">
                <a:lnSpc>
                  <a:spcPts val="2500"/>
                </a:lnSpc>
              </a:pPr>
              <a:r>
                <a:rPr lang="en-US" altLang="zh-CN" sz="1400" spc="150">
                  <a:solidFill>
                    <a:schemeClr val="tx1"/>
                  </a:solidFill>
                  <a:uFillTx/>
                  <a:latin typeface="汉仪旗黑-55简" panose="00020600040101010101" charset="-128"/>
                  <a:ea typeface="汉仪旗黑-55简" panose="00020600040101010101" charset="-128"/>
                </a:rPr>
                <a:t>  </a:t>
              </a:r>
              <a:r>
                <a:rPr lang="zh-CN" altLang="en-US" sz="1400" spc="150">
                  <a:solidFill>
                    <a:schemeClr val="tx1"/>
                  </a:solidFill>
                  <a:uFillTx/>
                  <a:latin typeface="汉仪旗黑-55简" panose="00020600040101010101" charset="-128"/>
                  <a:ea typeface="汉仪旗黑-55简" panose="00020600040101010101" charset="-128"/>
                </a:rPr>
                <a:t>下图是输出的ＰＤＦ</a:t>
              </a:r>
              <a:r>
                <a:rPr lang="zh-CN" altLang="en-US" sz="1400" spc="150">
                  <a:solidFill>
                    <a:schemeClr val="tx1"/>
                  </a:solidFill>
                  <a:uFillTx/>
                  <a:latin typeface="汉仪旗黑-55简" panose="00020600040101010101" charset="-128"/>
                  <a:ea typeface="汉仪旗黑-55简" panose="00020600040101010101" charset="-128"/>
                </a:rPr>
                <a:t>报表的界面截图</a:t>
              </a:r>
              <a:endParaRPr lang="zh-CN" altLang="en-US" sz="1400" spc="150">
                <a:solidFill>
                  <a:schemeClr val="tx1"/>
                </a:solidFill>
                <a:uFillTx/>
                <a:latin typeface="汉仪旗黑-55简" panose="00020600040101010101" charset="-128"/>
                <a:ea typeface="汉仪旗黑-55简" panose="00020600040101010101" charset="-128"/>
              </a:endParaRPr>
            </a:p>
          </p:txBody>
        </p:sp>
      </p:grpSp>
      <p:pic>
        <p:nvPicPr>
          <p:cNvPr id="3" name="图片 2"/>
          <p:cNvPicPr>
            <a:picLocks noChangeAspect="1"/>
          </p:cNvPicPr>
          <p:nvPr/>
        </p:nvPicPr>
        <p:blipFill>
          <a:blip r:embed="rId6"/>
          <a:stretch>
            <a:fillRect/>
          </a:stretch>
        </p:blipFill>
        <p:spPr>
          <a:xfrm>
            <a:off x="5104765" y="969645"/>
            <a:ext cx="6216650" cy="4911090"/>
          </a:xfrm>
          <a:prstGeom prst="rect">
            <a:avLst/>
          </a:prstGeom>
        </p:spPr>
      </p:pic>
      <p:pic>
        <p:nvPicPr>
          <p:cNvPr id="4" name="图片 3"/>
          <p:cNvPicPr>
            <a:picLocks noChangeAspect="1"/>
          </p:cNvPicPr>
          <p:nvPr/>
        </p:nvPicPr>
        <p:blipFill>
          <a:blip r:embed="rId7"/>
          <a:stretch>
            <a:fillRect/>
          </a:stretch>
        </p:blipFill>
        <p:spPr>
          <a:xfrm>
            <a:off x="5076825" y="969645"/>
            <a:ext cx="6244590" cy="4897755"/>
          </a:xfrm>
          <a:prstGeom prst="rect">
            <a:avLst/>
          </a:prstGeom>
        </p:spPr>
      </p:pic>
      <p:pic>
        <p:nvPicPr>
          <p:cNvPr id="7" name="图片 6"/>
          <p:cNvPicPr>
            <a:picLocks noChangeAspect="1"/>
          </p:cNvPicPr>
          <p:nvPr/>
        </p:nvPicPr>
        <p:blipFill>
          <a:blip r:embed="rId8"/>
          <a:stretch>
            <a:fillRect/>
          </a:stretch>
        </p:blipFill>
        <p:spPr>
          <a:xfrm>
            <a:off x="5085715" y="969645"/>
            <a:ext cx="6235700" cy="4897120"/>
          </a:xfrm>
          <a:prstGeom prst="rect">
            <a:avLst/>
          </a:prstGeom>
        </p:spPr>
      </p:pic>
      <p:pic>
        <p:nvPicPr>
          <p:cNvPr id="9" name="图片 8"/>
          <p:cNvPicPr>
            <a:picLocks noChangeAspect="1"/>
          </p:cNvPicPr>
          <p:nvPr/>
        </p:nvPicPr>
        <p:blipFill>
          <a:blip r:embed="rId9"/>
          <a:stretch>
            <a:fillRect/>
          </a:stretch>
        </p:blipFill>
        <p:spPr>
          <a:xfrm>
            <a:off x="5089525" y="969645"/>
            <a:ext cx="6231890" cy="48971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15143" y="1110343"/>
            <a:ext cx="9209314" cy="4637314"/>
          </a:xfrm>
          <a:prstGeom prst="rect">
            <a:avLst/>
          </a:prstGeom>
          <a:solidFill>
            <a:schemeClr val="bg1">
              <a:alpha val="92000"/>
            </a:schemeClr>
          </a:solid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flipH="1">
            <a:off x="2285999" y="2470885"/>
            <a:ext cx="2460172" cy="2215991"/>
          </a:xfrm>
          <a:prstGeom prst="rect">
            <a:avLst/>
          </a:prstGeom>
          <a:noFill/>
          <a:ln>
            <a:noFill/>
          </a:ln>
          <a:effectLst/>
          <a:extLst>
            <a:ext uri="{909E8E84-426E-40DD-AFC4-6F175D3DCCD1}">
              <a14:hiddenFill xmlns:a14="http://schemas.microsoft.com/office/drawing/2010/main">
                <a:solidFill>
                  <a:schemeClr val="tx1">
                    <a:lumMod val="75000"/>
                    <a:lumOff val="25000"/>
                  </a:schemeClr>
                </a:solidFill>
              </a14:hiddenFill>
            </a:ext>
          </a:extLst>
        </p:spPr>
        <p:txBody>
          <a:bodyPr wrap="square">
            <a:spAutoFit/>
          </a:bodyPr>
          <a:lstStyle/>
          <a:p>
            <a:pPr algn="dist"/>
            <a:r>
              <a:rPr lang="en-US" altLang="zh-CN" sz="13800" b="1" dirty="0">
                <a:solidFill>
                  <a:srgbClr val="7CAFDE"/>
                </a:solidFill>
                <a:latin typeface="HanWangGSolid06cut1" panose="02000500000000000000" pitchFamily="2" charset="-120"/>
                <a:ea typeface="HanWangGSolid06cut1" panose="02000500000000000000" pitchFamily="2" charset="-120"/>
              </a:rPr>
              <a:t>05</a:t>
            </a:r>
            <a:endParaRPr lang="en-US" altLang="zh-CN" sz="13800" b="1" dirty="0">
              <a:solidFill>
                <a:srgbClr val="7CAFDE"/>
              </a:solidFill>
              <a:latin typeface="HanWangGSolid06cut1" panose="02000500000000000000" pitchFamily="2" charset="-120"/>
              <a:ea typeface="HanWangGSolid06cut1" panose="02000500000000000000" pitchFamily="2" charset="-120"/>
            </a:endParaRPr>
          </a:p>
        </p:txBody>
      </p:sp>
      <p:sp>
        <p:nvSpPr>
          <p:cNvPr id="8" name="矩形 7"/>
          <p:cNvSpPr/>
          <p:nvPr/>
        </p:nvSpPr>
        <p:spPr>
          <a:xfrm>
            <a:off x="4909185" y="2905760"/>
            <a:ext cx="5247640" cy="521970"/>
          </a:xfrm>
          <a:prstGeom prst="rect">
            <a:avLst/>
          </a:prstGeom>
        </p:spPr>
        <p:txBody>
          <a:bodyPr wrap="square">
            <a:spAutoFit/>
          </a:bodyPr>
          <a:lstStyle/>
          <a:p>
            <a:pPr algn="dist"/>
            <a:r>
              <a:rPr lang="zh-CN" altLang="en-US" sz="2800" dirty="0">
                <a:solidFill>
                  <a:srgbClr val="7CAFDE"/>
                </a:solidFill>
                <a:latin typeface="思源黑体 CN Regular" panose="020B0500000000000000" pitchFamily="34" charset="-122"/>
                <a:ea typeface="思源黑体 CN Regular" panose="020B0500000000000000" pitchFamily="34" charset="-122"/>
              </a:rPr>
              <a:t>总结以及未来想要开发的内容</a:t>
            </a:r>
            <a:endParaRPr lang="zh-CN" altLang="en-US" sz="2800" dirty="0">
              <a:solidFill>
                <a:srgbClr val="7CAFDE"/>
              </a:solidFill>
              <a:latin typeface="思源黑体 CN Regular" panose="020B0500000000000000" pitchFamily="34" charset="-122"/>
              <a:ea typeface="思源黑体 CN Regular" panose="020B0500000000000000" pitchFamily="34" charset="-122"/>
            </a:endParaRPr>
          </a:p>
        </p:txBody>
      </p:sp>
      <p:sp>
        <p:nvSpPr>
          <p:cNvPr id="9" name="文本框 8"/>
          <p:cNvSpPr txBox="1"/>
          <p:nvPr/>
        </p:nvSpPr>
        <p:spPr>
          <a:xfrm>
            <a:off x="5678259" y="3429000"/>
            <a:ext cx="3831773" cy="344805"/>
          </a:xfrm>
          <a:prstGeom prst="rect">
            <a:avLst/>
          </a:prstGeom>
          <a:noFill/>
        </p:spPr>
        <p:txBody>
          <a:bodyPr wrap="square" rtlCol="0">
            <a:spAutoFit/>
          </a:bodyPr>
          <a:lstStyle/>
          <a:p>
            <a:pPr>
              <a:lnSpc>
                <a:spcPct val="150000"/>
              </a:lnSpc>
            </a:pPr>
            <a:r>
              <a:rPr lang="en-US" altLang="zh-CN" sz="110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rPr>
              <a:t>Summary and what you want to develop in the future.</a:t>
            </a:r>
            <a:endParaRPr lang="en-US" altLang="zh-CN" sz="110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endParaRPr>
          </a:p>
        </p:txBody>
      </p:sp>
      <p:cxnSp>
        <p:nvCxnSpPr>
          <p:cNvPr id="10" name="直接连接符 9"/>
          <p:cNvCxnSpPr/>
          <p:nvPr/>
        </p:nvCxnSpPr>
        <p:spPr>
          <a:xfrm>
            <a:off x="4909771" y="2905780"/>
            <a:ext cx="0" cy="1351077"/>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800000" scaled="0"/>
            </a:gradFill>
          </a:ln>
        </p:spPr>
        <p:style>
          <a:lnRef idx="1">
            <a:schemeClr val="accent1"/>
          </a:lnRef>
          <a:fillRef idx="0">
            <a:schemeClr val="accent1"/>
          </a:fillRef>
          <a:effectRef idx="0">
            <a:schemeClr val="accent1"/>
          </a:effectRef>
          <a:fontRef idx="minor">
            <a:schemeClr val="tx1"/>
          </a:fontRef>
        </p:style>
      </p:cxnSp>
      <p:pic>
        <p:nvPicPr>
          <p:cNvPr id="12" name="图片 11" descr="图片包含 就坐&#10;&#10;自动生成的说明"/>
          <p:cNvPicPr>
            <a:picLocks noChangeAspect="1"/>
          </p:cNvPicPr>
          <p:nvPr/>
        </p:nvPicPr>
        <p:blipFill>
          <a:blip r:embed="rId1" cstate="screen"/>
          <a:stretch>
            <a:fillRect/>
          </a:stretch>
        </p:blipFill>
        <p:spPr>
          <a:xfrm flipH="1">
            <a:off x="969413" y="2740353"/>
            <a:ext cx="2633172" cy="247691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502227" y="511629"/>
            <a:ext cx="3587750" cy="400050"/>
            <a:chOff x="1589312" y="510922"/>
            <a:chExt cx="3587750" cy="400050"/>
          </a:xfrm>
        </p:grpSpPr>
        <p:sp>
          <p:nvSpPr>
            <p:cNvPr id="27" name="矩形 26"/>
            <p:cNvSpPr/>
            <p:nvPr/>
          </p:nvSpPr>
          <p:spPr>
            <a:xfrm>
              <a:off x="1589312" y="532512"/>
              <a:ext cx="3587750" cy="368300"/>
            </a:xfrm>
            <a:prstGeom prst="rect">
              <a:avLst/>
            </a:prstGeom>
          </p:spPr>
          <p:txBody>
            <a:bodyPr wrap="square">
              <a:spAutoFit/>
            </a:bodyPr>
            <a:lstStyle/>
            <a:p>
              <a:pPr algn="dist"/>
              <a:r>
                <a:rPr lang="zh-CN" altLang="en-US" dirty="0">
                  <a:solidFill>
                    <a:srgbClr val="7CAFDE"/>
                  </a:solidFill>
                  <a:latin typeface="思源黑体 CN Regular" panose="020B0500000000000000" pitchFamily="34" charset="-122"/>
                  <a:ea typeface="思源黑体 CN Regular" panose="020B0500000000000000" pitchFamily="34" charset="-122"/>
                  <a:sym typeface="+mn-ea"/>
                </a:rPr>
                <a:t>总结以及未来想要开发的内容</a:t>
              </a:r>
              <a:endParaRPr lang="zh-CN" altLang="en-US" dirty="0">
                <a:solidFill>
                  <a:srgbClr val="7CAFDE"/>
                </a:solidFill>
                <a:latin typeface="思源黑体 CN Regular" panose="020B0500000000000000" pitchFamily="34" charset="-122"/>
                <a:ea typeface="思源黑体 CN Regular" panose="020B0500000000000000" pitchFamily="34" charset="-122"/>
              </a:endParaRPr>
            </a:p>
          </p:txBody>
        </p:sp>
        <p:sp>
          <p:nvSpPr>
            <p:cNvPr id="28" name="矩形 27"/>
            <p:cNvSpPr/>
            <p:nvPr/>
          </p:nvSpPr>
          <p:spPr>
            <a:xfrm>
              <a:off x="1589312" y="510922"/>
              <a:ext cx="3587750" cy="400050"/>
            </a:xfrm>
            <a:prstGeom prst="rect">
              <a:avLst/>
            </a:prstGeom>
            <a:no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500743" y="1068345"/>
            <a:ext cx="11190514" cy="2514603"/>
          </a:xfrm>
          <a:prstGeom prst="rect">
            <a:avLst/>
          </a:prstGeom>
          <a:blipFill>
            <a:blip r:embed="rId1"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6" name="矩形 5"/>
          <p:cNvSpPr/>
          <p:nvPr/>
        </p:nvSpPr>
        <p:spPr>
          <a:xfrm>
            <a:off x="470263" y="1068344"/>
            <a:ext cx="11190514" cy="2514603"/>
          </a:xfrm>
          <a:prstGeom prst="rect">
            <a:avLst/>
          </a:prstGeom>
          <a:solidFill>
            <a:srgbClr val="7CAFDE">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7" name="TextBox 22"/>
          <p:cNvSpPr txBox="1"/>
          <p:nvPr/>
        </p:nvSpPr>
        <p:spPr>
          <a:xfrm>
            <a:off x="5574665" y="4152900"/>
            <a:ext cx="5262245" cy="2306955"/>
          </a:xfrm>
          <a:prstGeom prst="rect">
            <a:avLst/>
          </a:prstGeom>
          <a:noFill/>
        </p:spPr>
        <p:txBody>
          <a:bodyPr wrap="square" rtlCol="0">
            <a:spAutoFit/>
          </a:bodyPr>
          <a:lstStyle/>
          <a:p>
            <a:pPr algn="l">
              <a:lnSpc>
                <a:spcPct val="150000"/>
              </a:lnSpc>
            </a:pPr>
            <a:r>
              <a:rPr lang="en-US" altLang="zh-CN" sz="1200">
                <a:gradFill>
                  <a:gsLst>
                    <a:gs pos="50000">
                      <a:schemeClr val="tx1"/>
                    </a:gs>
                    <a:gs pos="0">
                      <a:schemeClr val="tx1">
                        <a:lumMod val="25000"/>
                        <a:lumOff val="75000"/>
                      </a:schemeClr>
                    </a:gs>
                    <a:gs pos="100000">
                      <a:schemeClr val="tx1">
                        <a:lumMod val="85000"/>
                      </a:schemeClr>
                    </a:gs>
                  </a:gsLst>
                  <a:lin ang="5400000" scaled="1"/>
                  <a:tileRect t="-100000" r="-100000"/>
                </a:gradFill>
                <a:sym typeface="+mn-ea"/>
              </a:rPr>
              <a:t>1.</a:t>
            </a:r>
            <a:r>
              <a:rPr lang="zh-CN" sz="1200">
                <a:gradFill>
                  <a:gsLst>
                    <a:gs pos="50000">
                      <a:schemeClr val="tx1"/>
                    </a:gs>
                    <a:gs pos="0">
                      <a:schemeClr val="tx1">
                        <a:lumMod val="25000"/>
                        <a:lumOff val="75000"/>
                      </a:schemeClr>
                    </a:gs>
                    <a:gs pos="100000">
                      <a:schemeClr val="tx1">
                        <a:lumMod val="85000"/>
                      </a:schemeClr>
                    </a:gs>
                  </a:gsLst>
                  <a:lin ang="5400000" scaled="1"/>
                  <a:tileRect t="-100000" r="-100000"/>
                </a:gradFill>
                <a:sym typeface="+mn-ea"/>
              </a:rPr>
              <a:t>由于ＭＡＴＬＡＢ无法加载中文字体，需将报表的表头（即每列的列头）改成英文，所以我想找到一个方法让这个</a:t>
            </a:r>
            <a:r>
              <a:rPr lang="en-US" altLang="zh-CN" sz="1200">
                <a:gradFill>
                  <a:gsLst>
                    <a:gs pos="50000">
                      <a:schemeClr val="tx1"/>
                    </a:gs>
                    <a:gs pos="0">
                      <a:schemeClr val="tx1">
                        <a:lumMod val="25000"/>
                        <a:lumOff val="75000"/>
                      </a:schemeClr>
                    </a:gs>
                    <a:gs pos="100000">
                      <a:schemeClr val="tx1">
                        <a:lumMod val="85000"/>
                      </a:schemeClr>
                    </a:gs>
                  </a:gsLst>
                  <a:lin ang="5400000" scaled="1"/>
                  <a:tileRect t="-100000" r="-100000"/>
                </a:gradFill>
                <a:sym typeface="+mn-ea"/>
              </a:rPr>
              <a:t>APP</a:t>
            </a:r>
            <a:r>
              <a:rPr lang="zh-CN" altLang="en-US" sz="1200">
                <a:gradFill>
                  <a:gsLst>
                    <a:gs pos="50000">
                      <a:schemeClr val="tx1"/>
                    </a:gs>
                    <a:gs pos="0">
                      <a:schemeClr val="tx1">
                        <a:lumMod val="25000"/>
                        <a:lumOff val="75000"/>
                      </a:schemeClr>
                    </a:gs>
                    <a:gs pos="100000">
                      <a:schemeClr val="tx1">
                        <a:lumMod val="85000"/>
                      </a:schemeClr>
                    </a:gs>
                  </a:gsLst>
                  <a:lin ang="5400000" scaled="1"/>
                  <a:tileRect t="-100000" r="-100000"/>
                </a:gradFill>
                <a:sym typeface="+mn-ea"/>
              </a:rPr>
              <a:t>可以同时识别中文和英文两种形式的列头。</a:t>
            </a:r>
            <a:endParaRPr lang="zh-CN" altLang="en-US" sz="1200">
              <a:gradFill>
                <a:gsLst>
                  <a:gs pos="50000">
                    <a:schemeClr val="tx1"/>
                  </a:gs>
                  <a:gs pos="0">
                    <a:schemeClr val="tx1">
                      <a:lumMod val="25000"/>
                      <a:lumOff val="75000"/>
                    </a:schemeClr>
                  </a:gs>
                  <a:gs pos="100000">
                    <a:schemeClr val="tx1">
                      <a:lumMod val="85000"/>
                    </a:schemeClr>
                  </a:gs>
                </a:gsLst>
                <a:lin ang="5400000" scaled="1"/>
                <a:tileRect t="-100000" r="-100000"/>
              </a:gradFill>
              <a:sym typeface="+mn-ea"/>
            </a:endParaRPr>
          </a:p>
          <a:p>
            <a:pPr algn="l">
              <a:lnSpc>
                <a:spcPct val="150000"/>
              </a:lnSpc>
            </a:pPr>
            <a:r>
              <a:rPr lang="en-US" altLang="zh-CN" sz="1200">
                <a:gradFill>
                  <a:gsLst>
                    <a:gs pos="50000">
                      <a:schemeClr val="tx1"/>
                    </a:gs>
                    <a:gs pos="0">
                      <a:schemeClr val="tx1">
                        <a:lumMod val="25000"/>
                        <a:lumOff val="75000"/>
                      </a:schemeClr>
                    </a:gs>
                    <a:gs pos="100000">
                      <a:schemeClr val="tx1">
                        <a:lumMod val="85000"/>
                      </a:schemeClr>
                    </a:gs>
                  </a:gsLst>
                  <a:lin ang="5400000" scaled="1"/>
                  <a:tileRect t="-100000" r="-100000"/>
                </a:gradFill>
                <a:sym typeface="+mn-ea"/>
              </a:rPr>
              <a:t>2.</a:t>
            </a:r>
            <a:r>
              <a:rPr lang="zh-CN" altLang="en-US" sz="1200">
                <a:gradFill>
                  <a:gsLst>
                    <a:gs pos="50000">
                      <a:schemeClr val="tx1"/>
                    </a:gs>
                    <a:gs pos="0">
                      <a:schemeClr val="tx1">
                        <a:lumMod val="25000"/>
                        <a:lumOff val="75000"/>
                      </a:schemeClr>
                    </a:gs>
                    <a:gs pos="100000">
                      <a:schemeClr val="tx1">
                        <a:lumMod val="85000"/>
                      </a:schemeClr>
                    </a:gs>
                  </a:gsLst>
                  <a:lin ang="5400000" scaled="1"/>
                  <a:tileRect t="-100000" r="-100000"/>
                </a:gradFill>
                <a:sym typeface="+mn-ea"/>
              </a:rPr>
              <a:t>我想增加更多的</a:t>
            </a:r>
            <a:r>
              <a:rPr lang="zh-CN" altLang="en-US" sz="1200">
                <a:solidFill>
                  <a:schemeClr val="tx1"/>
                </a:solidFill>
                <a:sym typeface="+mn-ea"/>
              </a:rPr>
              <a:t>分析方式</a:t>
            </a:r>
            <a:r>
              <a:rPr lang="en-US" altLang="zh-CN" sz="1200">
                <a:gradFill>
                  <a:gsLst>
                    <a:gs pos="50000">
                      <a:schemeClr val="tx1"/>
                    </a:gs>
                    <a:gs pos="0">
                      <a:schemeClr val="tx1">
                        <a:lumMod val="25000"/>
                        <a:lumOff val="75000"/>
                      </a:schemeClr>
                    </a:gs>
                    <a:gs pos="100000">
                      <a:schemeClr val="tx1">
                        <a:lumMod val="85000"/>
                      </a:schemeClr>
                    </a:gs>
                  </a:gsLst>
                  <a:lin ang="5400000" scaled="1"/>
                  <a:tileRect t="-100000" r="-100000"/>
                </a:gradFill>
                <a:sym typeface="+mn-ea"/>
              </a:rPr>
              <a:t>，并运行更多的统计图，统计方式来表达更多的内容，</a:t>
            </a:r>
            <a:r>
              <a:rPr lang="en-US" altLang="zh-CN" sz="1200">
                <a:solidFill>
                  <a:srgbClr val="FF0000"/>
                </a:solidFill>
                <a:sym typeface="+mn-ea"/>
              </a:rPr>
              <a:t>其目的均为让用户能更加清晰的看到以及感受到数据被图像所表达的魅力</a:t>
            </a:r>
            <a:r>
              <a:rPr lang="zh-CN" altLang="en-US" sz="1200">
                <a:gradFill>
                  <a:gsLst>
                    <a:gs pos="50000">
                      <a:schemeClr val="tx1"/>
                    </a:gs>
                    <a:gs pos="0">
                      <a:schemeClr val="tx1">
                        <a:lumMod val="25000"/>
                        <a:lumOff val="75000"/>
                      </a:schemeClr>
                    </a:gs>
                    <a:gs pos="100000">
                      <a:schemeClr val="tx1">
                        <a:lumMod val="85000"/>
                      </a:schemeClr>
                    </a:gs>
                  </a:gsLst>
                  <a:lin ang="5400000" scaled="1"/>
                  <a:tileRect t="-100000" r="-100000"/>
                </a:gradFill>
                <a:sym typeface="+mn-ea"/>
              </a:rPr>
              <a:t>。</a:t>
            </a:r>
            <a:endParaRPr lang="zh-CN" altLang="en-US" sz="1200">
              <a:gradFill>
                <a:gsLst>
                  <a:gs pos="50000">
                    <a:schemeClr val="tx1"/>
                  </a:gs>
                  <a:gs pos="0">
                    <a:schemeClr val="tx1">
                      <a:lumMod val="25000"/>
                      <a:lumOff val="75000"/>
                    </a:schemeClr>
                  </a:gs>
                  <a:gs pos="100000">
                    <a:schemeClr val="tx1">
                      <a:lumMod val="85000"/>
                    </a:schemeClr>
                  </a:gs>
                </a:gsLst>
                <a:lin ang="5400000" scaled="1"/>
                <a:tileRect t="-100000" r="-100000"/>
              </a:gradFill>
              <a:sym typeface="+mn-ea"/>
            </a:endParaRPr>
          </a:p>
          <a:p>
            <a:pPr algn="l">
              <a:lnSpc>
                <a:spcPct val="150000"/>
              </a:lnSpc>
            </a:pPr>
            <a:r>
              <a:rPr lang="en-US" altLang="zh-CN" sz="1200">
                <a:gradFill>
                  <a:gsLst>
                    <a:gs pos="50000">
                      <a:schemeClr val="tx1"/>
                    </a:gs>
                    <a:gs pos="0">
                      <a:schemeClr val="tx1">
                        <a:lumMod val="25000"/>
                        <a:lumOff val="75000"/>
                      </a:schemeClr>
                    </a:gs>
                    <a:gs pos="100000">
                      <a:schemeClr val="tx1">
                        <a:lumMod val="85000"/>
                      </a:schemeClr>
                    </a:gs>
                  </a:gsLst>
                  <a:lin ang="5400000" scaled="1"/>
                  <a:tileRect t="-100000" r="-100000"/>
                </a:gradFill>
                <a:sym typeface="+mn-ea"/>
              </a:rPr>
              <a:t>3.</a:t>
            </a:r>
            <a:r>
              <a:rPr lang="zh-CN" altLang="en-US" sz="1200">
                <a:gradFill>
                  <a:gsLst>
                    <a:gs pos="50000">
                      <a:schemeClr val="tx1"/>
                    </a:gs>
                    <a:gs pos="0">
                      <a:schemeClr val="tx1">
                        <a:lumMod val="25000"/>
                        <a:lumOff val="75000"/>
                      </a:schemeClr>
                    </a:gs>
                    <a:gs pos="100000">
                      <a:schemeClr val="tx1">
                        <a:lumMod val="85000"/>
                      </a:schemeClr>
                    </a:gs>
                  </a:gsLst>
                  <a:lin ang="5400000" scaled="1"/>
                  <a:tileRect t="-100000" r="-100000"/>
                </a:gradFill>
                <a:sym typeface="+mn-ea"/>
              </a:rPr>
              <a:t>我想在输出</a:t>
            </a:r>
            <a:r>
              <a:rPr lang="en-US" altLang="zh-CN" sz="1200">
                <a:gradFill>
                  <a:gsLst>
                    <a:gs pos="50000">
                      <a:schemeClr val="tx1"/>
                    </a:gs>
                    <a:gs pos="0">
                      <a:schemeClr val="tx1">
                        <a:lumMod val="25000"/>
                        <a:lumOff val="75000"/>
                      </a:schemeClr>
                    </a:gs>
                    <a:gs pos="100000">
                      <a:schemeClr val="tx1">
                        <a:lumMod val="85000"/>
                      </a:schemeClr>
                    </a:gs>
                  </a:gsLst>
                  <a:lin ang="5400000" scaled="1"/>
                  <a:tileRect t="-100000" r="-100000"/>
                </a:gradFill>
                <a:sym typeface="+mn-ea"/>
              </a:rPr>
              <a:t>PDF</a:t>
            </a:r>
            <a:r>
              <a:rPr lang="zh-CN" altLang="en-US" sz="1200">
                <a:gradFill>
                  <a:gsLst>
                    <a:gs pos="50000">
                      <a:schemeClr val="tx1"/>
                    </a:gs>
                    <a:gs pos="0">
                      <a:schemeClr val="tx1">
                        <a:lumMod val="25000"/>
                        <a:lumOff val="75000"/>
                      </a:schemeClr>
                    </a:gs>
                    <a:gs pos="100000">
                      <a:schemeClr val="tx1">
                        <a:lumMod val="85000"/>
                      </a:schemeClr>
                    </a:gs>
                  </a:gsLst>
                  <a:lin ang="5400000" scaled="1"/>
                  <a:tileRect t="-100000" r="-100000"/>
                </a:gradFill>
                <a:sym typeface="+mn-ea"/>
              </a:rPr>
              <a:t>的时候增加英文版或更多语种，以此来增加外国用户的使用体验，使得此</a:t>
            </a:r>
            <a:r>
              <a:rPr lang="en-US" altLang="zh-CN" sz="1200">
                <a:gradFill>
                  <a:gsLst>
                    <a:gs pos="50000">
                      <a:schemeClr val="tx1"/>
                    </a:gs>
                    <a:gs pos="0">
                      <a:schemeClr val="tx1">
                        <a:lumMod val="25000"/>
                        <a:lumOff val="75000"/>
                      </a:schemeClr>
                    </a:gs>
                    <a:gs pos="100000">
                      <a:schemeClr val="tx1">
                        <a:lumMod val="85000"/>
                      </a:schemeClr>
                    </a:gs>
                  </a:gsLst>
                  <a:lin ang="5400000" scaled="1"/>
                  <a:tileRect t="-100000" r="-100000"/>
                </a:gradFill>
                <a:sym typeface="+mn-ea"/>
              </a:rPr>
              <a:t>app</a:t>
            </a:r>
            <a:r>
              <a:rPr lang="zh-CN" altLang="en-US" sz="1200">
                <a:gradFill>
                  <a:gsLst>
                    <a:gs pos="50000">
                      <a:schemeClr val="tx1"/>
                    </a:gs>
                    <a:gs pos="0">
                      <a:schemeClr val="tx1">
                        <a:lumMod val="25000"/>
                        <a:lumOff val="75000"/>
                      </a:schemeClr>
                    </a:gs>
                    <a:gs pos="100000">
                      <a:schemeClr val="tx1">
                        <a:lumMod val="85000"/>
                      </a:schemeClr>
                    </a:gs>
                  </a:gsLst>
                  <a:lin ang="5400000" scaled="1"/>
                  <a:tileRect t="-100000" r="-100000"/>
                </a:gradFill>
                <a:sym typeface="+mn-ea"/>
              </a:rPr>
              <a:t>被更多的用户所使用。</a:t>
            </a:r>
            <a:endParaRPr lang="zh-CN" altLang="en-US" sz="1200">
              <a:gradFill>
                <a:gsLst>
                  <a:gs pos="50000">
                    <a:schemeClr val="tx1"/>
                  </a:gs>
                  <a:gs pos="0">
                    <a:schemeClr val="tx1">
                      <a:lumMod val="25000"/>
                      <a:lumOff val="75000"/>
                    </a:schemeClr>
                  </a:gs>
                  <a:gs pos="100000">
                    <a:schemeClr val="tx1">
                      <a:lumMod val="85000"/>
                    </a:schemeClr>
                  </a:gs>
                </a:gsLst>
                <a:lin ang="5400000" scaled="1"/>
                <a:tileRect t="-100000" r="-100000"/>
              </a:gradFill>
              <a:sym typeface="+mn-ea"/>
            </a:endParaRPr>
          </a:p>
        </p:txBody>
      </p:sp>
      <p:sp>
        <p:nvSpPr>
          <p:cNvPr id="8" name="TextBox 34"/>
          <p:cNvSpPr txBox="1"/>
          <p:nvPr/>
        </p:nvSpPr>
        <p:spPr>
          <a:xfrm>
            <a:off x="6591935" y="1001305"/>
            <a:ext cx="4244701" cy="2445385"/>
          </a:xfrm>
          <a:prstGeom prst="rect">
            <a:avLst/>
          </a:prstGeom>
          <a:noFill/>
        </p:spPr>
        <p:txBody>
          <a:bodyPr wrap="square" rtlCol="0">
            <a:spAutoFit/>
          </a:bodyPr>
          <a:lstStyle/>
          <a:p>
            <a:pPr>
              <a:lnSpc>
                <a:spcPct val="150000"/>
              </a:lnSpc>
            </a:pPr>
            <a:r>
              <a:rPr lang="en-US" altLang="zh-CN" b="1" kern="0">
                <a:solidFill>
                  <a:schemeClr val="bg1"/>
                </a:solidFill>
                <a:latin typeface="思源黑体 CN Medium" panose="020B0600000000000000" pitchFamily="34" charset="-122"/>
                <a:ea typeface="思源黑体 CN Medium" panose="020B0600000000000000" pitchFamily="34" charset="-122"/>
                <a:sym typeface="+mn-ea"/>
              </a:rPr>
              <a:t> </a:t>
            </a:r>
            <a:r>
              <a:rPr lang="zh-CN" altLang="en-US" b="1" kern="0">
                <a:solidFill>
                  <a:schemeClr val="bg1"/>
                </a:solidFill>
                <a:latin typeface="思源黑体 CN Medium" panose="020B0600000000000000" pitchFamily="34" charset="-122"/>
                <a:ea typeface="思源黑体 CN Medium" panose="020B0600000000000000" pitchFamily="34" charset="-122"/>
                <a:sym typeface="+mn-ea"/>
              </a:rPr>
              <a:t>总结</a:t>
            </a:r>
            <a:endParaRPr lang="en-US" altLang="zh-CN" b="1" kern="0">
              <a:solidFill>
                <a:schemeClr val="bg1"/>
              </a:solidFill>
              <a:latin typeface="思源黑体 CN Medium" panose="020B0600000000000000" pitchFamily="34" charset="-122"/>
              <a:ea typeface="思源黑体 CN Medium" panose="020B0600000000000000" pitchFamily="34" charset="-122"/>
              <a:sym typeface="+mn-ea"/>
            </a:endParaRPr>
          </a:p>
          <a:p>
            <a:pPr>
              <a:lnSpc>
                <a:spcPct val="150000"/>
              </a:lnSpc>
            </a:pPr>
            <a:r>
              <a:rPr lang="en-US" altLang="zh-CN" sz="1200" kern="0">
                <a:solidFill>
                  <a:schemeClr val="bg1"/>
                </a:solidFill>
                <a:latin typeface="思源黑体 CN Medium" panose="020B0600000000000000" pitchFamily="34" charset="-122"/>
                <a:ea typeface="思源黑体 CN Medium" panose="020B0600000000000000" pitchFamily="34" charset="-122"/>
                <a:sym typeface="+mn-ea"/>
              </a:rPr>
              <a:t>    这个 MATLAB 应用程序通过直观的用户界面，实现了从 CSV 或 Excel 文件加载业务数据，并生成价格分布直方图、方向分布柱状图和代码类型饼图，同时提供关键数据统计摘要。用户可以导出高质量的 PDF 报告，布局清晰，支持中文显示。整个设计思路是简化数据提取、清洗、分析和展示的过程，提供一站式的数据可视化和报告生成工具，帮助用户高效地进行业务数据分析和决策支持。</a:t>
            </a:r>
            <a:endParaRPr lang="en-US" altLang="zh-CN" sz="1200" kern="0">
              <a:solidFill>
                <a:schemeClr val="bg1"/>
              </a:solidFill>
              <a:latin typeface="思源黑体 CN Medium" panose="020B0600000000000000" pitchFamily="34" charset="-122"/>
              <a:ea typeface="思源黑体 CN Medium" panose="020B0600000000000000" pitchFamily="34" charset="-122"/>
              <a:sym typeface="+mn-ea"/>
            </a:endParaRPr>
          </a:p>
        </p:txBody>
      </p:sp>
      <p:pic>
        <p:nvPicPr>
          <p:cNvPr id="9" name="图片 8" descr="图片包含 人员, 电子产品, 掌握, 监视器&#10;&#10;自动生成的说明"/>
          <p:cNvPicPr>
            <a:picLocks noChangeAspect="1"/>
          </p:cNvPicPr>
          <p:nvPr/>
        </p:nvPicPr>
        <p:blipFill>
          <a:blip r:embed="rId2" cstate="email"/>
          <a:stretch>
            <a:fillRect/>
          </a:stretch>
        </p:blipFill>
        <p:spPr>
          <a:xfrm>
            <a:off x="470629" y="1852082"/>
            <a:ext cx="5007791" cy="4603147"/>
          </a:xfrm>
          <a:prstGeom prst="rect">
            <a:avLst/>
          </a:prstGeom>
        </p:spPr>
      </p:pic>
      <p:sp>
        <p:nvSpPr>
          <p:cNvPr id="10" name="TextBox 23"/>
          <p:cNvSpPr txBox="1"/>
          <p:nvPr/>
        </p:nvSpPr>
        <p:spPr>
          <a:xfrm>
            <a:off x="5700756" y="3738963"/>
            <a:ext cx="3268394" cy="414020"/>
          </a:xfrm>
          <a:prstGeom prst="rect">
            <a:avLst/>
          </a:prstGeom>
          <a:noFill/>
        </p:spPr>
        <p:txBody>
          <a:bodyPr wrap="square" rtlCol="0">
            <a:spAutoFit/>
          </a:bodyPr>
          <a:lstStyle/>
          <a:p>
            <a:pPr algn="l">
              <a:lnSpc>
                <a:spcPct val="150000"/>
              </a:lnSpc>
            </a:pPr>
            <a:r>
              <a:rPr lang="zh-CN" altLang="en-US" sz="1400" b="1" kern="0" dirty="0">
                <a:latin typeface="思源黑体 CN Medium" panose="020B0600000000000000" pitchFamily="34" charset="-122"/>
                <a:ea typeface="思源黑体 CN Medium" panose="020B0600000000000000" pitchFamily="34" charset="-122"/>
                <a:sym typeface="+mn-ea"/>
              </a:rPr>
              <a:t>在未来我想要增加或改进的内容如下：</a:t>
            </a:r>
            <a:endParaRPr lang="zh-CN" altLang="en-US" sz="1400" b="1" kern="0" dirty="0">
              <a:latin typeface="思源黑体 CN Medium" panose="020B0600000000000000" pitchFamily="34" charset="-122"/>
              <a:ea typeface="思源黑体 CN Medium" panose="020B0600000000000000" pitchFamily="34" charset="-122"/>
              <a:sym typeface="+mn-ea"/>
            </a:endParaRPr>
          </a:p>
        </p:txBody>
      </p:sp>
      <p:sp>
        <p:nvSpPr>
          <p:cNvPr id="11" name="矩形 10"/>
          <p:cNvSpPr/>
          <p:nvPr/>
        </p:nvSpPr>
        <p:spPr>
          <a:xfrm>
            <a:off x="1600200" y="2209804"/>
            <a:ext cx="3563058" cy="2362196"/>
          </a:xfrm>
          <a:prstGeom prst="rect">
            <a:avLst/>
          </a:prstGeom>
          <a:blipFill dpi="0" rotWithShape="1">
            <a:blip r:embed="rId3" cstate="email"/>
            <a:srcRect/>
            <a:tile tx="82550" ty="41910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694680" y="1385263"/>
            <a:ext cx="540000" cy="540000"/>
            <a:chOff x="289560" y="167640"/>
            <a:chExt cx="914400" cy="914400"/>
          </a:xfrm>
        </p:grpSpPr>
        <p:sp>
          <p:nvSpPr>
            <p:cNvPr id="13" name="椭圆 12"/>
            <p:cNvSpPr/>
            <p:nvPr/>
          </p:nvSpPr>
          <p:spPr>
            <a:xfrm>
              <a:off x="289560" y="167640"/>
              <a:ext cx="914400" cy="914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AutoShape 123"/>
            <p:cNvSpPr>
              <a:spLocks noChangeAspect="1"/>
            </p:cNvSpPr>
            <p:nvPr/>
          </p:nvSpPr>
          <p:spPr bwMode="auto">
            <a:xfrm>
              <a:off x="576580" y="437515"/>
              <a:ext cx="340360" cy="374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solidFill>
                <a:schemeClr val="bg1"/>
              </a:solidFill>
            </a:ln>
            <a:effectLst/>
          </p:spPr>
          <p:txBody>
            <a:bodyPr lIns="50789" tIns="50789" rIns="50789" bIns="50789" anchor="ctr"/>
            <a:lstStyle/>
            <a:p>
              <a:pPr defTabSz="456565">
                <a:defRPr/>
              </a:pPr>
              <a:endParaRPr lang="es-ES" sz="3600" dirty="0">
                <a:effectLst>
                  <a:outerShdw blurRad="38100" dist="38100" dir="2700000" algn="tl">
                    <a:srgbClr val="000000"/>
                  </a:outerShdw>
                </a:effectLst>
                <a:cs typeface="+mn-ea"/>
                <a:sym typeface="+mn-lt"/>
              </a:endParaRPr>
            </a:p>
          </p:txBody>
        </p:sp>
      </p:grpSp>
      <p:grpSp>
        <p:nvGrpSpPr>
          <p:cNvPr id="18" name="组合 17"/>
          <p:cNvGrpSpPr/>
          <p:nvPr/>
        </p:nvGrpSpPr>
        <p:grpSpPr>
          <a:xfrm>
            <a:off x="5701214" y="2575888"/>
            <a:ext cx="540000" cy="540000"/>
            <a:chOff x="5641975" y="167640"/>
            <a:chExt cx="914400" cy="914400"/>
          </a:xfrm>
        </p:grpSpPr>
        <p:sp>
          <p:nvSpPr>
            <p:cNvPr id="19" name="椭圆 18"/>
            <p:cNvSpPr/>
            <p:nvPr/>
          </p:nvSpPr>
          <p:spPr>
            <a:xfrm>
              <a:off x="5641975" y="167640"/>
              <a:ext cx="914400" cy="914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20" name="Group 4681"/>
            <p:cNvGrpSpPr>
              <a:grpSpLocks noChangeAspect="1"/>
            </p:cNvGrpSpPr>
            <p:nvPr/>
          </p:nvGrpSpPr>
          <p:grpSpPr bwMode="auto">
            <a:xfrm>
              <a:off x="5898515" y="377825"/>
              <a:ext cx="394970" cy="517525"/>
              <a:chOff x="4576763" y="2300287"/>
              <a:chExt cx="276225" cy="361950"/>
            </a:xfrm>
            <a:solidFill>
              <a:schemeClr val="bg1"/>
            </a:solidFill>
          </p:grpSpPr>
          <p:sp>
            <p:nvSpPr>
              <p:cNvPr id="21" name="Freeform 250"/>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 name="T14" fmla="*/ 92 w 336"/>
                  <a:gd name="T15" fmla="*/ 0 h 336"/>
                  <a:gd name="T16" fmla="*/ 92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92" y="0"/>
                    </a:moveTo>
                    <a:lnTo>
                      <a:pt x="0" y="243"/>
                    </a:lnTo>
                    <a:lnTo>
                      <a:pt x="159" y="193"/>
                    </a:lnTo>
                    <a:lnTo>
                      <a:pt x="251" y="335"/>
                    </a:lnTo>
                    <a:lnTo>
                      <a:pt x="335" y="84"/>
                    </a:lnTo>
                    <a:lnTo>
                      <a:pt x="251" y="9"/>
                    </a:lnTo>
                    <a:lnTo>
                      <a:pt x="92" y="0"/>
                    </a:lnTo>
                    <a:close/>
                    <a:moveTo>
                      <a:pt x="92" y="0"/>
                    </a:moveTo>
                    <a:lnTo>
                      <a:pt x="92" y="0"/>
                    </a:lnTo>
                    <a:close/>
                  </a:path>
                </a:pathLst>
              </a:custGeom>
              <a:grpFill/>
              <a:ln>
                <a:solidFill>
                  <a:schemeClr val="bg1"/>
                </a:solidFill>
              </a:ln>
              <a:effectLst/>
            </p:spPr>
            <p:txBody>
              <a:bodyPr wrap="none" anchor="ctr"/>
              <a:lstStyle/>
              <a:p>
                <a:pPr>
                  <a:defRPr/>
                </a:pPr>
                <a:endParaRPr lang="en-US" sz="2400" dirty="0">
                  <a:cs typeface="+mn-ea"/>
                  <a:sym typeface="+mn-lt"/>
                </a:endParaRPr>
              </a:p>
            </p:txBody>
          </p:sp>
          <p:sp>
            <p:nvSpPr>
              <p:cNvPr id="22" name="Freeform 251"/>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92" y="0"/>
                    </a:moveTo>
                    <a:lnTo>
                      <a:pt x="0" y="243"/>
                    </a:lnTo>
                    <a:lnTo>
                      <a:pt x="159" y="193"/>
                    </a:lnTo>
                    <a:lnTo>
                      <a:pt x="251" y="335"/>
                    </a:lnTo>
                    <a:lnTo>
                      <a:pt x="335" y="84"/>
                    </a:lnTo>
                    <a:lnTo>
                      <a:pt x="251" y="9"/>
                    </a:lnTo>
                    <a:lnTo>
                      <a:pt x="92" y="0"/>
                    </a:lnTo>
                  </a:path>
                </a:pathLst>
              </a:custGeom>
              <a:grpFill/>
              <a:ln>
                <a:solidFill>
                  <a:schemeClr val="bg1"/>
                </a:solidFill>
              </a:ln>
              <a:effectLst/>
            </p:spPr>
            <p:txBody>
              <a:bodyPr wrap="none" anchor="ctr"/>
              <a:lstStyle/>
              <a:p>
                <a:pPr>
                  <a:defRPr/>
                </a:pPr>
                <a:endParaRPr lang="en-US" sz="2400" dirty="0">
                  <a:cs typeface="+mn-ea"/>
                  <a:sym typeface="+mn-lt"/>
                </a:endParaRPr>
              </a:p>
            </p:txBody>
          </p:sp>
          <p:sp>
            <p:nvSpPr>
              <p:cNvPr id="23" name="Freeform 252"/>
              <p:cNvSpPr>
                <a:spLocks noChangeArrowheads="1"/>
              </p:cNvSpPr>
              <p:nvPr/>
            </p:nvSpPr>
            <p:spPr bwMode="auto">
              <a:xfrm>
                <a:off x="4610100"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solidFill>
                  <a:schemeClr val="bg1"/>
                </a:solidFill>
              </a:ln>
              <a:effectLst/>
            </p:spPr>
            <p:txBody>
              <a:bodyPr wrap="none" anchor="ctr"/>
              <a:lstStyle/>
              <a:p>
                <a:pPr>
                  <a:defRPr/>
                </a:pPr>
                <a:endParaRPr lang="en-US" sz="2400" dirty="0">
                  <a:cs typeface="+mn-ea"/>
                  <a:sym typeface="+mn-lt"/>
                </a:endParaRPr>
              </a:p>
            </p:txBody>
          </p:sp>
          <p:sp>
            <p:nvSpPr>
              <p:cNvPr id="24" name="Freeform 253"/>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 name="T14" fmla="*/ 251 w 336"/>
                  <a:gd name="T15" fmla="*/ 0 h 336"/>
                  <a:gd name="T16" fmla="*/ 251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251" y="0"/>
                    </a:moveTo>
                    <a:lnTo>
                      <a:pt x="84" y="9"/>
                    </a:lnTo>
                    <a:lnTo>
                      <a:pt x="0" y="84"/>
                    </a:lnTo>
                    <a:lnTo>
                      <a:pt x="92" y="335"/>
                    </a:lnTo>
                    <a:lnTo>
                      <a:pt x="176" y="193"/>
                    </a:lnTo>
                    <a:lnTo>
                      <a:pt x="335" y="243"/>
                    </a:lnTo>
                    <a:lnTo>
                      <a:pt x="251" y="0"/>
                    </a:lnTo>
                    <a:close/>
                    <a:moveTo>
                      <a:pt x="251" y="0"/>
                    </a:moveTo>
                    <a:lnTo>
                      <a:pt x="251" y="0"/>
                    </a:lnTo>
                    <a:close/>
                  </a:path>
                </a:pathLst>
              </a:custGeom>
              <a:grpFill/>
              <a:ln>
                <a:solidFill>
                  <a:schemeClr val="bg1"/>
                </a:solidFill>
              </a:ln>
              <a:effectLst/>
            </p:spPr>
            <p:txBody>
              <a:bodyPr wrap="none" anchor="ctr"/>
              <a:lstStyle/>
              <a:p>
                <a:pPr>
                  <a:defRPr/>
                </a:pPr>
                <a:endParaRPr lang="en-US" sz="2400" dirty="0">
                  <a:cs typeface="+mn-ea"/>
                  <a:sym typeface="+mn-lt"/>
                </a:endParaRPr>
              </a:p>
            </p:txBody>
          </p:sp>
          <p:sp>
            <p:nvSpPr>
              <p:cNvPr id="25" name="Freeform 254"/>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336" h="336">
                    <a:moveTo>
                      <a:pt x="251" y="0"/>
                    </a:moveTo>
                    <a:lnTo>
                      <a:pt x="84" y="9"/>
                    </a:lnTo>
                    <a:lnTo>
                      <a:pt x="0" y="84"/>
                    </a:lnTo>
                    <a:lnTo>
                      <a:pt x="92" y="335"/>
                    </a:lnTo>
                    <a:lnTo>
                      <a:pt x="176" y="193"/>
                    </a:lnTo>
                    <a:lnTo>
                      <a:pt x="335" y="243"/>
                    </a:lnTo>
                    <a:lnTo>
                      <a:pt x="251" y="0"/>
                    </a:lnTo>
                  </a:path>
                </a:pathLst>
              </a:custGeom>
              <a:grpFill/>
              <a:ln>
                <a:solidFill>
                  <a:schemeClr val="bg1"/>
                </a:solidFill>
              </a:ln>
              <a:effectLst/>
            </p:spPr>
            <p:txBody>
              <a:bodyPr wrap="none" anchor="ctr"/>
              <a:lstStyle/>
              <a:p>
                <a:pPr>
                  <a:defRPr/>
                </a:pPr>
                <a:endParaRPr lang="en-US" sz="2400" dirty="0">
                  <a:cs typeface="+mn-ea"/>
                  <a:sym typeface="+mn-lt"/>
                </a:endParaRPr>
              </a:p>
            </p:txBody>
          </p:sp>
          <p:sp>
            <p:nvSpPr>
              <p:cNvPr id="29" name="Freeform 255"/>
              <p:cNvSpPr>
                <a:spLocks noChangeArrowheads="1"/>
              </p:cNvSpPr>
              <p:nvPr/>
            </p:nvSpPr>
            <p:spPr bwMode="auto">
              <a:xfrm>
                <a:off x="4822825"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solidFill>
                  <a:schemeClr val="bg1"/>
                </a:solidFill>
              </a:ln>
              <a:effectLst/>
            </p:spPr>
            <p:txBody>
              <a:bodyPr wrap="none" anchor="ctr"/>
              <a:lstStyle/>
              <a:p>
                <a:pPr>
                  <a:defRPr/>
                </a:pPr>
                <a:endParaRPr lang="en-US" sz="2400" dirty="0">
                  <a:cs typeface="+mn-ea"/>
                  <a:sym typeface="+mn-lt"/>
                </a:endParaRPr>
              </a:p>
            </p:txBody>
          </p:sp>
          <p:sp>
            <p:nvSpPr>
              <p:cNvPr id="30" name="Freeform 256"/>
              <p:cNvSpPr>
                <a:spLocks noChangeArrowheads="1"/>
              </p:cNvSpPr>
              <p:nvPr/>
            </p:nvSpPr>
            <p:spPr bwMode="auto">
              <a:xfrm>
                <a:off x="4586288" y="2300287"/>
                <a:ext cx="261937" cy="258762"/>
              </a:xfrm>
              <a:custGeom>
                <a:avLst/>
                <a:gdLst>
                  <a:gd name="T0" fmla="*/ 618 w 728"/>
                  <a:gd name="T1" fmla="*/ 619 h 720"/>
                  <a:gd name="T2" fmla="*/ 627 w 728"/>
                  <a:gd name="T3" fmla="*/ 469 h 720"/>
                  <a:gd name="T4" fmla="*/ 727 w 728"/>
                  <a:gd name="T5" fmla="*/ 360 h 720"/>
                  <a:gd name="T6" fmla="*/ 627 w 728"/>
                  <a:gd name="T7" fmla="*/ 251 h 720"/>
                  <a:gd name="T8" fmla="*/ 618 w 728"/>
                  <a:gd name="T9" fmla="*/ 101 h 720"/>
                  <a:gd name="T10" fmla="*/ 468 w 728"/>
                  <a:gd name="T11" fmla="*/ 92 h 720"/>
                  <a:gd name="T12" fmla="*/ 359 w 728"/>
                  <a:gd name="T13" fmla="*/ 0 h 720"/>
                  <a:gd name="T14" fmla="*/ 250 w 728"/>
                  <a:gd name="T15" fmla="*/ 92 h 720"/>
                  <a:gd name="T16" fmla="*/ 100 w 728"/>
                  <a:gd name="T17" fmla="*/ 101 h 720"/>
                  <a:gd name="T18" fmla="*/ 92 w 728"/>
                  <a:gd name="T19" fmla="*/ 251 h 720"/>
                  <a:gd name="T20" fmla="*/ 0 w 728"/>
                  <a:gd name="T21" fmla="*/ 360 h 720"/>
                  <a:gd name="T22" fmla="*/ 92 w 728"/>
                  <a:gd name="T23" fmla="*/ 469 h 720"/>
                  <a:gd name="T24" fmla="*/ 100 w 728"/>
                  <a:gd name="T25" fmla="*/ 619 h 720"/>
                  <a:gd name="T26" fmla="*/ 250 w 728"/>
                  <a:gd name="T27" fmla="*/ 628 h 720"/>
                  <a:gd name="T28" fmla="*/ 359 w 728"/>
                  <a:gd name="T29" fmla="*/ 719 h 720"/>
                  <a:gd name="T30" fmla="*/ 468 w 728"/>
                  <a:gd name="T31" fmla="*/ 628 h 720"/>
                  <a:gd name="T32" fmla="*/ 618 w 728"/>
                  <a:gd name="T33" fmla="*/ 619 h 720"/>
                  <a:gd name="T34" fmla="*/ 359 w 728"/>
                  <a:gd name="T35" fmla="*/ 561 h 720"/>
                  <a:gd name="T36" fmla="*/ 159 w 728"/>
                  <a:gd name="T37" fmla="*/ 360 h 720"/>
                  <a:gd name="T38" fmla="*/ 359 w 728"/>
                  <a:gd name="T39" fmla="*/ 159 h 720"/>
                  <a:gd name="T40" fmla="*/ 560 w 728"/>
                  <a:gd name="T41" fmla="*/ 360 h 720"/>
                  <a:gd name="T42" fmla="*/ 359 w 728"/>
                  <a:gd name="T43" fmla="*/ 561 h 720"/>
                  <a:gd name="T44" fmla="*/ 359 w 728"/>
                  <a:gd name="T45" fmla="*/ 561 h 720"/>
                  <a:gd name="T46" fmla="*/ 359 w 728"/>
                  <a:gd name="T47" fmla="*/ 56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720">
                    <a:moveTo>
                      <a:pt x="618" y="619"/>
                    </a:moveTo>
                    <a:cubicBezTo>
                      <a:pt x="627" y="469"/>
                      <a:pt x="627" y="469"/>
                      <a:pt x="627" y="469"/>
                    </a:cubicBezTo>
                    <a:cubicBezTo>
                      <a:pt x="727" y="360"/>
                      <a:pt x="727" y="360"/>
                      <a:pt x="727" y="360"/>
                    </a:cubicBezTo>
                    <a:cubicBezTo>
                      <a:pt x="627" y="251"/>
                      <a:pt x="627" y="251"/>
                      <a:pt x="627" y="251"/>
                    </a:cubicBezTo>
                    <a:cubicBezTo>
                      <a:pt x="618" y="101"/>
                      <a:pt x="618" y="101"/>
                      <a:pt x="618" y="101"/>
                    </a:cubicBezTo>
                    <a:cubicBezTo>
                      <a:pt x="468" y="92"/>
                      <a:pt x="468" y="92"/>
                      <a:pt x="468" y="92"/>
                    </a:cubicBezTo>
                    <a:cubicBezTo>
                      <a:pt x="359" y="0"/>
                      <a:pt x="359" y="0"/>
                      <a:pt x="359" y="0"/>
                    </a:cubicBezTo>
                    <a:cubicBezTo>
                      <a:pt x="250" y="92"/>
                      <a:pt x="250" y="92"/>
                      <a:pt x="250" y="92"/>
                    </a:cubicBezTo>
                    <a:cubicBezTo>
                      <a:pt x="100" y="101"/>
                      <a:pt x="100" y="101"/>
                      <a:pt x="100" y="101"/>
                    </a:cubicBezTo>
                    <a:cubicBezTo>
                      <a:pt x="92" y="251"/>
                      <a:pt x="92" y="251"/>
                      <a:pt x="92" y="251"/>
                    </a:cubicBezTo>
                    <a:cubicBezTo>
                      <a:pt x="0" y="360"/>
                      <a:pt x="0" y="360"/>
                      <a:pt x="0" y="360"/>
                    </a:cubicBezTo>
                    <a:cubicBezTo>
                      <a:pt x="92" y="469"/>
                      <a:pt x="92" y="469"/>
                      <a:pt x="92" y="469"/>
                    </a:cubicBezTo>
                    <a:cubicBezTo>
                      <a:pt x="100" y="619"/>
                      <a:pt x="100" y="619"/>
                      <a:pt x="100" y="619"/>
                    </a:cubicBezTo>
                    <a:cubicBezTo>
                      <a:pt x="250" y="628"/>
                      <a:pt x="250" y="628"/>
                      <a:pt x="250" y="628"/>
                    </a:cubicBezTo>
                    <a:cubicBezTo>
                      <a:pt x="359" y="719"/>
                      <a:pt x="359" y="719"/>
                      <a:pt x="359" y="719"/>
                    </a:cubicBezTo>
                    <a:cubicBezTo>
                      <a:pt x="468" y="628"/>
                      <a:pt x="468" y="628"/>
                      <a:pt x="468" y="628"/>
                    </a:cubicBezTo>
                    <a:lnTo>
                      <a:pt x="618" y="619"/>
                    </a:lnTo>
                    <a:close/>
                    <a:moveTo>
                      <a:pt x="359" y="561"/>
                    </a:moveTo>
                    <a:cubicBezTo>
                      <a:pt x="250" y="561"/>
                      <a:pt x="159" y="469"/>
                      <a:pt x="159" y="360"/>
                    </a:cubicBezTo>
                    <a:cubicBezTo>
                      <a:pt x="159" y="243"/>
                      <a:pt x="250" y="159"/>
                      <a:pt x="359" y="159"/>
                    </a:cubicBezTo>
                    <a:cubicBezTo>
                      <a:pt x="468" y="159"/>
                      <a:pt x="560" y="243"/>
                      <a:pt x="560" y="360"/>
                    </a:cubicBezTo>
                    <a:cubicBezTo>
                      <a:pt x="560" y="469"/>
                      <a:pt x="468" y="561"/>
                      <a:pt x="359" y="561"/>
                    </a:cubicBezTo>
                    <a:close/>
                    <a:moveTo>
                      <a:pt x="359" y="561"/>
                    </a:moveTo>
                    <a:lnTo>
                      <a:pt x="359" y="561"/>
                    </a:lnTo>
                    <a:close/>
                  </a:path>
                </a:pathLst>
              </a:custGeom>
              <a:solidFill>
                <a:schemeClr val="bg1"/>
              </a:solidFill>
              <a:ln>
                <a:solidFill>
                  <a:schemeClr val="bg1"/>
                </a:solidFill>
              </a:ln>
              <a:effectLst/>
            </p:spPr>
            <p:txBody>
              <a:bodyPr wrap="none" anchor="ctr"/>
              <a:lstStyle/>
              <a:p>
                <a:pPr>
                  <a:defRPr/>
                </a:pPr>
                <a:endParaRPr lang="en-US" sz="2400" dirty="0">
                  <a:cs typeface="+mn-ea"/>
                  <a:sym typeface="+mn-lt"/>
                </a:endParaRPr>
              </a:p>
            </p:txBody>
          </p:sp>
          <p:sp>
            <p:nvSpPr>
              <p:cNvPr id="31" name="Freeform 257"/>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226 h 227"/>
                  <a:gd name="T8" fmla="*/ 101 w 102"/>
                  <a:gd name="T9" fmla="*/ 226 h 227"/>
                  <a:gd name="T10" fmla="*/ 101 w 102"/>
                  <a:gd name="T11" fmla="*/ 0 h 227"/>
                  <a:gd name="T12" fmla="*/ 59 w 102"/>
                  <a:gd name="T13" fmla="*/ 0 h 227"/>
                  <a:gd name="T14" fmla="*/ 0 w 102"/>
                  <a:gd name="T15" fmla="*/ 33 h 227"/>
                  <a:gd name="T16" fmla="*/ 0 w 102"/>
                  <a:gd name="T17" fmla="*/ 33 h 227"/>
                  <a:gd name="T18" fmla="*/ 0 w 102"/>
                  <a:gd name="T19"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27">
                    <a:moveTo>
                      <a:pt x="0" y="33"/>
                    </a:moveTo>
                    <a:lnTo>
                      <a:pt x="9" y="67"/>
                    </a:lnTo>
                    <a:lnTo>
                      <a:pt x="50" y="50"/>
                    </a:lnTo>
                    <a:lnTo>
                      <a:pt x="50" y="226"/>
                    </a:lnTo>
                    <a:lnTo>
                      <a:pt x="101" y="226"/>
                    </a:lnTo>
                    <a:lnTo>
                      <a:pt x="101" y="0"/>
                    </a:lnTo>
                    <a:lnTo>
                      <a:pt x="59" y="0"/>
                    </a:lnTo>
                    <a:lnTo>
                      <a:pt x="0" y="33"/>
                    </a:lnTo>
                    <a:close/>
                    <a:moveTo>
                      <a:pt x="0" y="33"/>
                    </a:moveTo>
                    <a:lnTo>
                      <a:pt x="0" y="33"/>
                    </a:lnTo>
                    <a:close/>
                  </a:path>
                </a:pathLst>
              </a:custGeom>
              <a:grpFill/>
              <a:ln>
                <a:solidFill>
                  <a:schemeClr val="bg1"/>
                </a:solidFill>
              </a:ln>
              <a:effectLst/>
            </p:spPr>
            <p:txBody>
              <a:bodyPr wrap="none" anchor="ctr"/>
              <a:lstStyle/>
              <a:p>
                <a:pPr>
                  <a:defRPr/>
                </a:pPr>
                <a:endParaRPr lang="en-US" sz="2400" dirty="0">
                  <a:cs typeface="+mn-ea"/>
                  <a:sym typeface="+mn-lt"/>
                </a:endParaRPr>
              </a:p>
            </p:txBody>
          </p:sp>
          <p:sp>
            <p:nvSpPr>
              <p:cNvPr id="32" name="Freeform 258"/>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50 h 227"/>
                  <a:gd name="T8" fmla="*/ 50 w 102"/>
                  <a:gd name="T9" fmla="*/ 226 h 227"/>
                  <a:gd name="T10" fmla="*/ 101 w 102"/>
                  <a:gd name="T11" fmla="*/ 226 h 227"/>
                  <a:gd name="T12" fmla="*/ 101 w 102"/>
                  <a:gd name="T13" fmla="*/ 0 h 227"/>
                  <a:gd name="T14" fmla="*/ 59 w 102"/>
                  <a:gd name="T15" fmla="*/ 0 h 227"/>
                  <a:gd name="T16" fmla="*/ 0 w 102"/>
                  <a:gd name="T17"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227">
                    <a:moveTo>
                      <a:pt x="0" y="33"/>
                    </a:moveTo>
                    <a:lnTo>
                      <a:pt x="9" y="67"/>
                    </a:lnTo>
                    <a:lnTo>
                      <a:pt x="50" y="50"/>
                    </a:lnTo>
                    <a:lnTo>
                      <a:pt x="50" y="50"/>
                    </a:lnTo>
                    <a:lnTo>
                      <a:pt x="50" y="226"/>
                    </a:lnTo>
                    <a:lnTo>
                      <a:pt x="101" y="226"/>
                    </a:lnTo>
                    <a:lnTo>
                      <a:pt x="101" y="0"/>
                    </a:lnTo>
                    <a:lnTo>
                      <a:pt x="59" y="0"/>
                    </a:lnTo>
                    <a:lnTo>
                      <a:pt x="0" y="33"/>
                    </a:lnTo>
                  </a:path>
                </a:pathLst>
              </a:custGeom>
              <a:grpFill/>
              <a:ln>
                <a:solidFill>
                  <a:schemeClr val="bg1"/>
                </a:solidFill>
              </a:ln>
              <a:effectLst/>
            </p:spPr>
            <p:txBody>
              <a:bodyPr wrap="none" anchor="ctr"/>
              <a:lstStyle/>
              <a:p>
                <a:pPr>
                  <a:defRPr/>
                </a:pPr>
                <a:endParaRPr lang="en-US" sz="2400" dirty="0">
                  <a:cs typeface="+mn-ea"/>
                  <a:sym typeface="+mn-lt"/>
                </a:endParaRPr>
              </a:p>
            </p:txBody>
          </p:sp>
          <p:sp>
            <p:nvSpPr>
              <p:cNvPr id="33" name="Freeform 259"/>
              <p:cNvSpPr>
                <a:spLocks noChangeArrowheads="1"/>
              </p:cNvSpPr>
              <p:nvPr/>
            </p:nvSpPr>
            <p:spPr bwMode="auto">
              <a:xfrm>
                <a:off x="4691063" y="2400299"/>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solidFill>
                  <a:schemeClr val="bg1"/>
                </a:solidFill>
              </a:ln>
              <a:effectLst/>
            </p:spPr>
            <p:txBody>
              <a:bodyPr wrap="none" anchor="ctr"/>
              <a:lstStyle/>
              <a:p>
                <a:pPr>
                  <a:defRPr/>
                </a:pPr>
                <a:endParaRPr lang="en-US" sz="2400" dirty="0">
                  <a:cs typeface="+mn-ea"/>
                  <a:sym typeface="+mn-lt"/>
                </a:endParaRPr>
              </a:p>
            </p:txBody>
          </p:sp>
        </p:grpSp>
      </p:grpSp>
      <p:pic>
        <p:nvPicPr>
          <p:cNvPr id="2" name="图片 1"/>
          <p:cNvPicPr>
            <a:picLocks noChangeAspect="1"/>
          </p:cNvPicPr>
          <p:nvPr/>
        </p:nvPicPr>
        <p:blipFill>
          <a:blip r:embed="rId4"/>
          <a:stretch>
            <a:fillRect/>
          </a:stretch>
        </p:blipFill>
        <p:spPr>
          <a:xfrm>
            <a:off x="1600200" y="2209800"/>
            <a:ext cx="3573145" cy="23615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18657" y="2299232"/>
            <a:ext cx="4996543" cy="1323439"/>
          </a:xfrm>
          <a:prstGeom prst="rect">
            <a:avLst/>
          </a:prstGeom>
          <a:noFill/>
        </p:spPr>
        <p:txBody>
          <a:bodyPr wrap="square" rtlCol="0">
            <a:spAutoFit/>
          </a:bodyPr>
          <a:lstStyle/>
          <a:p>
            <a:pPr algn="dist"/>
            <a:r>
              <a:rPr lang="zh-CN" altLang="en-US" sz="8000" dirty="0">
                <a:solidFill>
                  <a:schemeClr val="bg1"/>
                </a:solidFill>
              </a:rPr>
              <a:t>谢谢 </a:t>
            </a:r>
            <a:r>
              <a:rPr lang="zh-CN" altLang="en-US" sz="8000" dirty="0">
                <a:solidFill>
                  <a:srgbClr val="7CAFDE"/>
                </a:solidFill>
              </a:rPr>
              <a:t>观看</a:t>
            </a:r>
            <a:endParaRPr lang="zh-CN" altLang="en-US" sz="8000" dirty="0">
              <a:solidFill>
                <a:srgbClr val="7CAFDE"/>
              </a:solidFill>
            </a:endParaRPr>
          </a:p>
        </p:txBody>
      </p:sp>
      <p:grpSp>
        <p:nvGrpSpPr>
          <p:cNvPr id="6" name="组合 5"/>
          <p:cNvGrpSpPr/>
          <p:nvPr/>
        </p:nvGrpSpPr>
        <p:grpSpPr>
          <a:xfrm>
            <a:off x="2618016" y="2035629"/>
            <a:ext cx="1164772" cy="108857"/>
            <a:chOff x="2618016" y="2035629"/>
            <a:chExt cx="1164772" cy="108857"/>
          </a:xfrm>
        </p:grpSpPr>
        <p:cxnSp>
          <p:nvCxnSpPr>
            <p:cNvPr id="4" name="直接连接符 3"/>
            <p:cNvCxnSpPr/>
            <p:nvPr/>
          </p:nvCxnSpPr>
          <p:spPr>
            <a:xfrm>
              <a:off x="2618016" y="2144486"/>
              <a:ext cx="1164772"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618016" y="2035629"/>
              <a:ext cx="1164772"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6286502" y="2035629"/>
            <a:ext cx="1164772" cy="108857"/>
            <a:chOff x="2618016" y="2035629"/>
            <a:chExt cx="1164772" cy="108857"/>
          </a:xfrm>
        </p:grpSpPr>
        <p:cxnSp>
          <p:nvCxnSpPr>
            <p:cNvPr id="8" name="直接连接符 7"/>
            <p:cNvCxnSpPr/>
            <p:nvPr/>
          </p:nvCxnSpPr>
          <p:spPr>
            <a:xfrm>
              <a:off x="2618016" y="2144486"/>
              <a:ext cx="1164772"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618016" y="2035629"/>
              <a:ext cx="1164772"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 scaled="0"/>
              </a:gra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2468336" y="3622671"/>
            <a:ext cx="4697183" cy="368300"/>
          </a:xfrm>
          <a:prstGeom prst="rect">
            <a:avLst/>
          </a:prstGeom>
          <a:noFill/>
        </p:spPr>
        <p:txBody>
          <a:bodyPr wrap="square" rtlCol="0">
            <a:spAutoFit/>
          </a:bodyPr>
          <a:lstStyle/>
          <a:p>
            <a:pPr algn="dist"/>
            <a:r>
              <a:rPr lang="en-US" altLang="zh-CN" dirty="0">
                <a:solidFill>
                  <a:schemeClr val="tx2">
                    <a:lumMod val="60000"/>
                    <a:lumOff val="40000"/>
                  </a:schemeClr>
                </a:solidFill>
                <a:latin typeface="思源黑体旧字形 ExtraLight" panose="020B0200000000000000" pitchFamily="34" charset="-128"/>
                <a:ea typeface="思源黑体旧字形 ExtraLight" panose="020B0200000000000000" pitchFamily="34" charset="-128"/>
              </a:rPr>
              <a:t>APP</a:t>
            </a:r>
            <a:r>
              <a:rPr lang="zh-CN" altLang="en-US" dirty="0">
                <a:solidFill>
                  <a:schemeClr val="tx2">
                    <a:lumMod val="60000"/>
                    <a:lumOff val="40000"/>
                  </a:schemeClr>
                </a:solidFill>
                <a:latin typeface="思源黑体旧字形 ExtraLight" panose="020B0200000000000000" pitchFamily="34" charset="-128"/>
                <a:ea typeface="思源黑体旧字形 ExtraLight" panose="020B0200000000000000" pitchFamily="34" charset="-128"/>
              </a:rPr>
              <a:t>制作人：李柏锐   </a:t>
            </a:r>
            <a:r>
              <a:rPr lang="zh-CN" altLang="en-US" dirty="0">
                <a:solidFill>
                  <a:schemeClr val="tx2">
                    <a:lumMod val="60000"/>
                    <a:lumOff val="40000"/>
                  </a:schemeClr>
                </a:solidFill>
                <a:latin typeface="思源黑体旧字形 ExtraLight" panose="020B0200000000000000" pitchFamily="34" charset="-128"/>
                <a:ea typeface="思源黑体旧字形 ExtraLight" panose="020B0200000000000000" pitchFamily="34" charset="-128"/>
              </a:rPr>
              <a:t>制作时间：</a:t>
            </a:r>
            <a:r>
              <a:rPr lang="en-US" altLang="zh-CN" dirty="0">
                <a:solidFill>
                  <a:schemeClr val="tx2">
                    <a:lumMod val="60000"/>
                    <a:lumOff val="40000"/>
                  </a:schemeClr>
                </a:solidFill>
                <a:latin typeface="思源黑体旧字形 ExtraLight" panose="020B0200000000000000" pitchFamily="34" charset="-128"/>
                <a:ea typeface="思源黑体旧字形 ExtraLight" panose="020B0200000000000000" pitchFamily="34" charset="-128"/>
              </a:rPr>
              <a:t>2024/6/9</a:t>
            </a:r>
            <a:endParaRPr lang="zh-CN" altLang="en-US" dirty="0">
              <a:solidFill>
                <a:schemeClr val="tx2">
                  <a:lumMod val="60000"/>
                  <a:lumOff val="40000"/>
                </a:schemeClr>
              </a:solidFill>
              <a:latin typeface="思源黑体旧字形 ExtraLight" panose="020B0200000000000000" pitchFamily="34" charset="-128"/>
              <a:ea typeface="思源黑体旧字形 ExtraLight" panose="020B0200000000000000" pitchFamily="34" charset="-128"/>
            </a:endParaRPr>
          </a:p>
        </p:txBody>
      </p:sp>
      <p:sp>
        <p:nvSpPr>
          <p:cNvPr id="11" name="文本框 10"/>
          <p:cNvSpPr txBox="1"/>
          <p:nvPr/>
        </p:nvSpPr>
        <p:spPr>
          <a:xfrm>
            <a:off x="2332262" y="4107090"/>
            <a:ext cx="4833257" cy="1360805"/>
          </a:xfrm>
          <a:prstGeom prst="rect">
            <a:avLst/>
          </a:prstGeom>
          <a:noFill/>
        </p:spPr>
        <p:txBody>
          <a:bodyPr wrap="square" rtlCol="0">
            <a:spAutoFit/>
          </a:bodyPr>
          <a:lstStyle/>
          <a:p>
            <a:pPr algn="ctr">
              <a:lnSpc>
                <a:spcPct val="150000"/>
              </a:lnSpc>
            </a:pPr>
            <a:r>
              <a:rPr lang="zh-CN" altLang="en-US" sz="1100" dirty="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rPr>
              <a:t>最后</a:t>
            </a:r>
            <a:r>
              <a:rPr lang="en-US" altLang="zh-CN" sz="1100" dirty="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rPr>
              <a:t>我要感谢</a:t>
            </a:r>
            <a:r>
              <a:rPr lang="zh-CN" altLang="en-US" sz="1100" dirty="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rPr>
              <a:t>华泰证券出的竞赛题目。</a:t>
            </a:r>
            <a:r>
              <a:rPr lang="en-US" altLang="zh-CN" sz="1100" dirty="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rPr>
              <a:t>同时，感谢所有使用这款应用程序的用户</a:t>
            </a:r>
            <a:r>
              <a:rPr lang="zh-CN" altLang="en-US" sz="1100" dirty="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rPr>
              <a:t>（我的家人）</a:t>
            </a:r>
            <a:r>
              <a:rPr lang="en-US" altLang="zh-CN" sz="1100" dirty="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rPr>
              <a:t>，</a:t>
            </a:r>
            <a:r>
              <a:rPr lang="zh-CN" altLang="en-US" sz="1100" dirty="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rPr>
              <a:t>是他们</a:t>
            </a:r>
            <a:r>
              <a:rPr lang="en-US" altLang="zh-CN" sz="1100" dirty="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rPr>
              <a:t>的实际操作和意见帮助我们不断改进和优化功能，使其更加符合实际需求。感谢 MATLAB 提供的强大开发平台，使得我们能够高效地实现数据提取、清洗、分析和可视化展示。希望这款应用程序能够在您们的业务数据分析和决策过程中发挥积极的作用。</a:t>
            </a:r>
            <a:endParaRPr lang="en-US" altLang="zh-CN" sz="1100" dirty="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15143" y="1110343"/>
            <a:ext cx="9209314" cy="4637314"/>
          </a:xfrm>
          <a:prstGeom prst="rect">
            <a:avLst/>
          </a:prstGeom>
          <a:solidFill>
            <a:schemeClr val="bg1">
              <a:alpha val="92000"/>
            </a:schemeClr>
          </a:solid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flipH="1">
            <a:off x="2285999" y="2470885"/>
            <a:ext cx="2460172" cy="2215991"/>
          </a:xfrm>
          <a:prstGeom prst="rect">
            <a:avLst/>
          </a:prstGeom>
          <a:noFill/>
          <a:ln>
            <a:noFill/>
          </a:ln>
          <a:effectLst/>
          <a:extLst>
            <a:ext uri="{909E8E84-426E-40DD-AFC4-6F175D3DCCD1}">
              <a14:hiddenFill xmlns:a14="http://schemas.microsoft.com/office/drawing/2010/main">
                <a:solidFill>
                  <a:schemeClr val="tx1">
                    <a:lumMod val="75000"/>
                    <a:lumOff val="25000"/>
                  </a:schemeClr>
                </a:solidFill>
              </a14:hiddenFill>
            </a:ext>
          </a:extLst>
        </p:spPr>
        <p:txBody>
          <a:bodyPr wrap="square">
            <a:spAutoFit/>
          </a:bodyPr>
          <a:lstStyle/>
          <a:p>
            <a:pPr algn="dist"/>
            <a:r>
              <a:rPr lang="en-US" altLang="zh-CN" sz="13800" b="1" dirty="0">
                <a:solidFill>
                  <a:srgbClr val="7CAFDE"/>
                </a:solidFill>
                <a:latin typeface="HanWangGSolid06cut1" panose="02000500000000000000" pitchFamily="2" charset="-120"/>
                <a:ea typeface="HanWangGSolid06cut1" panose="02000500000000000000" pitchFamily="2" charset="-120"/>
              </a:rPr>
              <a:t>01</a:t>
            </a:r>
            <a:endParaRPr lang="en-US" altLang="zh-CN" sz="13800" b="1" dirty="0">
              <a:solidFill>
                <a:srgbClr val="7CAFDE"/>
              </a:solidFill>
              <a:latin typeface="HanWangGSolid06cut1" panose="02000500000000000000" pitchFamily="2" charset="-120"/>
              <a:ea typeface="HanWangGSolid06cut1" panose="02000500000000000000" pitchFamily="2" charset="-120"/>
            </a:endParaRPr>
          </a:p>
        </p:txBody>
      </p:sp>
      <p:sp>
        <p:nvSpPr>
          <p:cNvPr id="8" name="矩形 7"/>
          <p:cNvSpPr/>
          <p:nvPr/>
        </p:nvSpPr>
        <p:spPr>
          <a:xfrm>
            <a:off x="5073372" y="2905780"/>
            <a:ext cx="3831771" cy="521970"/>
          </a:xfrm>
          <a:prstGeom prst="rect">
            <a:avLst/>
          </a:prstGeom>
        </p:spPr>
        <p:txBody>
          <a:bodyPr wrap="square">
            <a:spAutoFit/>
          </a:bodyPr>
          <a:lstStyle/>
          <a:p>
            <a:pPr algn="dist"/>
            <a:r>
              <a:rPr lang="zh-CN" altLang="en-US" sz="2800" dirty="0">
                <a:solidFill>
                  <a:srgbClr val="7CAFDE"/>
                </a:solidFill>
                <a:latin typeface="思源黑体 CN Regular" panose="020B0500000000000000" pitchFamily="34" charset="-122"/>
                <a:ea typeface="思源黑体 CN Regular" panose="020B0500000000000000" pitchFamily="34" charset="-122"/>
              </a:rPr>
              <a:t>“</a:t>
            </a:r>
            <a:r>
              <a:rPr lang="zh-CN" altLang="en-US" sz="2800" dirty="0">
                <a:solidFill>
                  <a:srgbClr val="7CAFDE"/>
                </a:solidFill>
                <a:latin typeface="思源黑体 CN Regular" panose="020B0500000000000000" pitchFamily="34" charset="-122"/>
                <a:ea typeface="思源黑体 CN Regular" panose="020B0500000000000000" pitchFamily="34" charset="-122"/>
              </a:rPr>
              <a:t>背景”</a:t>
            </a:r>
            <a:endParaRPr lang="zh-CN" altLang="en-US" sz="2800" dirty="0">
              <a:solidFill>
                <a:srgbClr val="7CAFDE"/>
              </a:solidFill>
              <a:latin typeface="思源黑体 CN Regular" panose="020B0500000000000000" pitchFamily="34" charset="-122"/>
              <a:ea typeface="思源黑体 CN Regular" panose="020B0500000000000000" pitchFamily="34" charset="-122"/>
            </a:endParaRPr>
          </a:p>
        </p:txBody>
      </p:sp>
      <p:sp>
        <p:nvSpPr>
          <p:cNvPr id="9" name="文本框 8"/>
          <p:cNvSpPr txBox="1"/>
          <p:nvPr/>
        </p:nvSpPr>
        <p:spPr>
          <a:xfrm>
            <a:off x="5344884" y="3429000"/>
            <a:ext cx="3831773" cy="1106805"/>
          </a:xfrm>
          <a:prstGeom prst="rect">
            <a:avLst/>
          </a:prstGeom>
          <a:noFill/>
        </p:spPr>
        <p:txBody>
          <a:bodyPr wrap="square" rtlCol="0">
            <a:spAutoFit/>
          </a:bodyPr>
          <a:lstStyle/>
          <a:p>
            <a:pPr>
              <a:lnSpc>
                <a:spcPct val="150000"/>
              </a:lnSpc>
            </a:pPr>
            <a:r>
              <a:rPr lang="en-US" altLang="zh-CN" sz="110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rPr>
              <a:t>The background of this code is to build a data visualization platform designed to simplify the extraction, cleaning, analysis, and presentation of business data (such as user access data, transaction data, etc.).</a:t>
            </a:r>
            <a:endParaRPr lang="en-US" altLang="zh-CN" sz="110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endParaRPr>
          </a:p>
        </p:txBody>
      </p:sp>
      <p:cxnSp>
        <p:nvCxnSpPr>
          <p:cNvPr id="10" name="直接连接符 9"/>
          <p:cNvCxnSpPr/>
          <p:nvPr/>
        </p:nvCxnSpPr>
        <p:spPr>
          <a:xfrm>
            <a:off x="4909771" y="2905780"/>
            <a:ext cx="0" cy="1351077"/>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800000" scaled="0"/>
            </a:gradFill>
          </a:ln>
        </p:spPr>
        <p:style>
          <a:lnRef idx="1">
            <a:schemeClr val="accent1"/>
          </a:lnRef>
          <a:fillRef idx="0">
            <a:schemeClr val="accent1"/>
          </a:fillRef>
          <a:effectRef idx="0">
            <a:schemeClr val="accent1"/>
          </a:effectRef>
          <a:fontRef idx="minor">
            <a:schemeClr val="tx1"/>
          </a:fontRef>
        </p:style>
      </p:cxnSp>
      <p:pic>
        <p:nvPicPr>
          <p:cNvPr id="12" name="图片 11" descr="图片包含 就坐&#10;&#10;自动生成的说明"/>
          <p:cNvPicPr>
            <a:picLocks noChangeAspect="1"/>
          </p:cNvPicPr>
          <p:nvPr/>
        </p:nvPicPr>
        <p:blipFill>
          <a:blip r:embed="rId1" cstate="screen"/>
          <a:stretch>
            <a:fillRect/>
          </a:stretch>
        </p:blipFill>
        <p:spPr>
          <a:xfrm flipH="1">
            <a:off x="969413" y="2740353"/>
            <a:ext cx="2633172" cy="247691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423487" y="453209"/>
            <a:ext cx="9020810" cy="4173220"/>
            <a:chOff x="1510572" y="452502"/>
            <a:chExt cx="9020810" cy="4173220"/>
          </a:xfrm>
        </p:grpSpPr>
        <p:sp>
          <p:nvSpPr>
            <p:cNvPr id="2" name="矩形 1"/>
            <p:cNvSpPr/>
            <p:nvPr/>
          </p:nvSpPr>
          <p:spPr>
            <a:xfrm>
              <a:off x="1510572" y="452502"/>
              <a:ext cx="9020810" cy="4173220"/>
            </a:xfrm>
            <a:prstGeom prst="rect">
              <a:avLst/>
            </a:prstGeom>
          </p:spPr>
          <p:txBody>
            <a:bodyPr wrap="square">
              <a:noAutofit/>
            </a:bodyPr>
            <a:lstStyle/>
            <a:p>
              <a:pPr algn="l"/>
              <a:r>
                <a:rPr lang="en-US" altLang="zh-CN" sz="2800" dirty="0">
                  <a:solidFill>
                    <a:srgbClr val="7CAFDE"/>
                  </a:solidFill>
                  <a:latin typeface="思源黑体 CN Regular" panose="020B0500000000000000" pitchFamily="34" charset="-122"/>
                  <a:ea typeface="思源黑体 CN Regular" panose="020B0500000000000000" pitchFamily="34" charset="-122"/>
                </a:rPr>
                <a:t>  </a:t>
              </a:r>
              <a:r>
                <a:rPr lang="zh-CN" altLang="en-US" sz="2800" dirty="0">
                  <a:solidFill>
                    <a:srgbClr val="7CAFDE"/>
                  </a:solidFill>
                  <a:latin typeface="思源黑体 CN Regular" panose="020B0500000000000000" pitchFamily="34" charset="-122"/>
                  <a:ea typeface="思源黑体 CN Regular" panose="020B0500000000000000" pitchFamily="34" charset="-122"/>
                </a:rPr>
                <a:t>背景</a:t>
              </a:r>
              <a:endParaRPr lang="zh-CN" altLang="en-US" sz="2800" dirty="0">
                <a:solidFill>
                  <a:srgbClr val="7CAFDE"/>
                </a:solidFill>
                <a:latin typeface="思源黑体 CN Regular" panose="020B0500000000000000" pitchFamily="34" charset="-122"/>
                <a:ea typeface="思源黑体 CN Regular" panose="020B0500000000000000" pitchFamily="34" charset="-122"/>
              </a:endParaRPr>
            </a:p>
            <a:p>
              <a:pPr algn="dist"/>
              <a:endParaRPr lang="zh-CN" altLang="en-US" sz="3600" dirty="0">
                <a:solidFill>
                  <a:srgbClr val="7CAFDE"/>
                </a:solidFill>
                <a:latin typeface="思源黑体 CN Regular" panose="020B0500000000000000" pitchFamily="34" charset="-122"/>
                <a:ea typeface="思源黑体 CN Regular" panose="020B0500000000000000" pitchFamily="34" charset="-122"/>
              </a:endParaRPr>
            </a:p>
            <a:p>
              <a:pPr algn="dist"/>
              <a:endParaRPr lang="zh-CN" altLang="en-US" sz="3600" dirty="0">
                <a:solidFill>
                  <a:srgbClr val="7CAFDE"/>
                </a:solidFill>
                <a:latin typeface="思源黑体 CN Regular" panose="020B0500000000000000" pitchFamily="34" charset="-122"/>
                <a:ea typeface="思源黑体 CN Regular" panose="020B0500000000000000" pitchFamily="34" charset="-122"/>
              </a:endParaRPr>
            </a:p>
            <a:p>
              <a:pPr algn="l"/>
              <a:r>
                <a:rPr lang="en-US" altLang="zh-CN" sz="3600" dirty="0">
                  <a:solidFill>
                    <a:srgbClr val="7CAFDE"/>
                  </a:solidFill>
                  <a:latin typeface="思源黑体 CN Regular" panose="020B0500000000000000" pitchFamily="34" charset="-122"/>
                  <a:ea typeface="思源黑体 CN Regular" panose="020B0500000000000000" pitchFamily="34" charset="-122"/>
                </a:rPr>
                <a:t>    </a:t>
              </a:r>
              <a:r>
                <a:rPr lang="zh-CN" altLang="en-US" sz="3600" dirty="0">
                  <a:solidFill>
                    <a:srgbClr val="7CAFDE"/>
                  </a:solidFill>
                  <a:latin typeface="思源黑体 CN Regular" panose="020B0500000000000000" pitchFamily="34" charset="-122"/>
                  <a:ea typeface="思源黑体 CN Regular" panose="020B0500000000000000" pitchFamily="34" charset="-122"/>
                </a:rPr>
                <a:t>随着各项业务的上线，需要对业务数据（例如用户访问数据，交易数据等）进行提取，清洗，分析并形成可视化的报表/看板，各步骤可能由不同的技术/业务部门进行；在此背景下，实现一个统一的集中的数据分析平台是一个需求度较高。</a:t>
              </a:r>
              <a:endParaRPr lang="zh-CN" altLang="en-US" sz="3600" dirty="0">
                <a:solidFill>
                  <a:srgbClr val="7CAFDE"/>
                </a:solidFill>
                <a:latin typeface="思源黑体 CN Regular" panose="020B0500000000000000" pitchFamily="34" charset="-122"/>
                <a:ea typeface="思源黑体 CN Regular" panose="020B0500000000000000" pitchFamily="34" charset="-122"/>
              </a:endParaRPr>
            </a:p>
          </p:txBody>
        </p:sp>
        <p:sp>
          <p:nvSpPr>
            <p:cNvPr id="3" name="矩形 2"/>
            <p:cNvSpPr/>
            <p:nvPr/>
          </p:nvSpPr>
          <p:spPr>
            <a:xfrm>
              <a:off x="1589312" y="510922"/>
              <a:ext cx="1709059" cy="400110"/>
            </a:xfrm>
            <a:prstGeom prst="rect">
              <a:avLst/>
            </a:prstGeom>
            <a:no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15143" y="1110343"/>
            <a:ext cx="9209314" cy="4637314"/>
          </a:xfrm>
          <a:prstGeom prst="rect">
            <a:avLst/>
          </a:prstGeom>
          <a:solidFill>
            <a:schemeClr val="bg1">
              <a:alpha val="92000"/>
            </a:schemeClr>
          </a:solid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flipH="1">
            <a:off x="2285999" y="2470885"/>
            <a:ext cx="2460172" cy="2215991"/>
          </a:xfrm>
          <a:prstGeom prst="rect">
            <a:avLst/>
          </a:prstGeom>
          <a:noFill/>
          <a:ln>
            <a:noFill/>
          </a:ln>
          <a:effectLst/>
          <a:extLst>
            <a:ext uri="{909E8E84-426E-40DD-AFC4-6F175D3DCCD1}">
              <a14:hiddenFill xmlns:a14="http://schemas.microsoft.com/office/drawing/2010/main">
                <a:solidFill>
                  <a:schemeClr val="tx1">
                    <a:lumMod val="75000"/>
                    <a:lumOff val="25000"/>
                  </a:schemeClr>
                </a:solidFill>
              </a14:hiddenFill>
            </a:ext>
          </a:extLst>
        </p:spPr>
        <p:txBody>
          <a:bodyPr wrap="square">
            <a:spAutoFit/>
          </a:bodyPr>
          <a:lstStyle/>
          <a:p>
            <a:pPr algn="dist"/>
            <a:r>
              <a:rPr lang="en-US" altLang="zh-CN" sz="13800" b="1" dirty="0">
                <a:solidFill>
                  <a:srgbClr val="7CAFDE"/>
                </a:solidFill>
                <a:latin typeface="HanWangGSolid06cut1" panose="02000500000000000000" pitchFamily="2" charset="-120"/>
                <a:ea typeface="HanWangGSolid06cut1" panose="02000500000000000000" pitchFamily="2" charset="-120"/>
              </a:rPr>
              <a:t>02</a:t>
            </a:r>
            <a:endParaRPr lang="en-US" altLang="zh-CN" sz="13800" b="1" dirty="0">
              <a:solidFill>
                <a:srgbClr val="7CAFDE"/>
              </a:solidFill>
              <a:latin typeface="HanWangGSolid06cut1" panose="02000500000000000000" pitchFamily="2" charset="-120"/>
              <a:ea typeface="HanWangGSolid06cut1" panose="02000500000000000000" pitchFamily="2" charset="-120"/>
            </a:endParaRPr>
          </a:p>
        </p:txBody>
      </p:sp>
      <p:sp>
        <p:nvSpPr>
          <p:cNvPr id="8" name="矩形 7"/>
          <p:cNvSpPr/>
          <p:nvPr/>
        </p:nvSpPr>
        <p:spPr>
          <a:xfrm>
            <a:off x="5073371" y="2905780"/>
            <a:ext cx="3831774" cy="521970"/>
          </a:xfrm>
          <a:prstGeom prst="rect">
            <a:avLst/>
          </a:prstGeom>
        </p:spPr>
        <p:txBody>
          <a:bodyPr wrap="square">
            <a:spAutoFit/>
          </a:bodyPr>
          <a:lstStyle/>
          <a:p>
            <a:pPr algn="dist"/>
            <a:r>
              <a:rPr lang="zh-CN" altLang="en-US" sz="2800" dirty="0">
                <a:solidFill>
                  <a:srgbClr val="7CAFDE"/>
                </a:solidFill>
                <a:latin typeface="思源黑体 CN Regular" panose="020B0500000000000000" pitchFamily="34" charset="-122"/>
                <a:ea typeface="思源黑体 CN Regular" panose="020B0500000000000000" pitchFamily="34" charset="-122"/>
              </a:rPr>
              <a:t>“</a:t>
            </a:r>
            <a:r>
              <a:rPr lang="zh-CN" altLang="en-US" sz="2800" dirty="0">
                <a:solidFill>
                  <a:srgbClr val="7CAFDE"/>
                </a:solidFill>
                <a:latin typeface="思源黑体 CN Regular" panose="020B0500000000000000" pitchFamily="34" charset="-122"/>
                <a:ea typeface="思源黑体 CN Regular" panose="020B0500000000000000" pitchFamily="34" charset="-122"/>
              </a:rPr>
              <a:t>设计思路”</a:t>
            </a:r>
            <a:endParaRPr lang="zh-CN" altLang="en-US" sz="2800" dirty="0">
              <a:solidFill>
                <a:srgbClr val="7CAFDE"/>
              </a:solidFill>
              <a:latin typeface="思源黑体 CN Regular" panose="020B0500000000000000" pitchFamily="34" charset="-122"/>
              <a:ea typeface="思源黑体 CN Regular" panose="020B0500000000000000" pitchFamily="34" charset="-122"/>
            </a:endParaRPr>
          </a:p>
        </p:txBody>
      </p:sp>
      <p:sp>
        <p:nvSpPr>
          <p:cNvPr id="9" name="文本框 8"/>
          <p:cNvSpPr txBox="1"/>
          <p:nvPr/>
        </p:nvSpPr>
        <p:spPr>
          <a:xfrm>
            <a:off x="5344884" y="3429000"/>
            <a:ext cx="3831773" cy="852805"/>
          </a:xfrm>
          <a:prstGeom prst="rect">
            <a:avLst/>
          </a:prstGeom>
          <a:noFill/>
        </p:spPr>
        <p:txBody>
          <a:bodyPr wrap="square" rtlCol="0">
            <a:spAutoFit/>
          </a:bodyPr>
          <a:lstStyle/>
          <a:p>
            <a:pPr>
              <a:lnSpc>
                <a:spcPct val="150000"/>
              </a:lnSpc>
            </a:pPr>
            <a:r>
              <a:rPr sz="110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rPr>
              <a:t>The design idea of this MATLAB App can be divided into several main parts: interface layout, data loading, data processing and data visualization</a:t>
            </a:r>
            <a:endParaRPr sz="1100">
              <a:solidFill>
                <a:schemeClr val="tx2">
                  <a:lumMod val="60000"/>
                  <a:lumOff val="40000"/>
                </a:schemeClr>
              </a:solidFill>
              <a:latin typeface="Calibri Light" panose="020F0302020204030204" pitchFamily="34" charset="0"/>
              <a:ea typeface="思源黑体旧字形 ExtraLight" panose="020B0200000000000000" pitchFamily="34" charset="-128"/>
              <a:cs typeface="Calibri Light" panose="020F0302020204030204" pitchFamily="34" charset="0"/>
            </a:endParaRPr>
          </a:p>
        </p:txBody>
      </p:sp>
      <p:cxnSp>
        <p:nvCxnSpPr>
          <p:cNvPr id="10" name="直接连接符 9"/>
          <p:cNvCxnSpPr/>
          <p:nvPr/>
        </p:nvCxnSpPr>
        <p:spPr>
          <a:xfrm>
            <a:off x="4909771" y="2905780"/>
            <a:ext cx="0" cy="1351077"/>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800000" scaled="0"/>
            </a:gradFill>
          </a:ln>
        </p:spPr>
        <p:style>
          <a:lnRef idx="1">
            <a:schemeClr val="accent1"/>
          </a:lnRef>
          <a:fillRef idx="0">
            <a:schemeClr val="accent1"/>
          </a:fillRef>
          <a:effectRef idx="0">
            <a:schemeClr val="accent1"/>
          </a:effectRef>
          <a:fontRef idx="minor">
            <a:schemeClr val="tx1"/>
          </a:fontRef>
        </p:style>
      </p:cxnSp>
      <p:pic>
        <p:nvPicPr>
          <p:cNvPr id="12" name="图片 11" descr="图片包含 就坐&#10;&#10;自动生成的说明"/>
          <p:cNvPicPr>
            <a:picLocks noChangeAspect="1"/>
          </p:cNvPicPr>
          <p:nvPr/>
        </p:nvPicPr>
        <p:blipFill>
          <a:blip r:embed="rId1" cstate="screen"/>
          <a:stretch>
            <a:fillRect/>
          </a:stretch>
        </p:blipFill>
        <p:spPr>
          <a:xfrm flipH="1">
            <a:off x="969413" y="2740353"/>
            <a:ext cx="2633172" cy="247691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888307" y="533401"/>
            <a:ext cx="1709059" cy="506730"/>
            <a:chOff x="1589312" y="532694"/>
            <a:chExt cx="1709059" cy="506730"/>
          </a:xfrm>
        </p:grpSpPr>
        <p:sp>
          <p:nvSpPr>
            <p:cNvPr id="27" name="矩形 26"/>
            <p:cNvSpPr/>
            <p:nvPr/>
          </p:nvSpPr>
          <p:spPr>
            <a:xfrm>
              <a:off x="1589312" y="532694"/>
              <a:ext cx="1709059" cy="506730"/>
            </a:xfrm>
            <a:prstGeom prst="rect">
              <a:avLst/>
            </a:prstGeom>
          </p:spPr>
          <p:txBody>
            <a:bodyPr wrap="square">
              <a:spAutoFit/>
            </a:bodyPr>
            <a:lstStyle/>
            <a:p>
              <a:pPr>
                <a:lnSpc>
                  <a:spcPct val="150000"/>
                </a:lnSpc>
              </a:pPr>
              <a:r>
                <a:rPr lang="en-US" altLang="zh-CN" dirty="0">
                  <a:solidFill>
                    <a:srgbClr val="7CAFDE"/>
                  </a:solidFill>
                  <a:latin typeface="思源黑体 CN ExtraLight" panose="020B0200000000000000" pitchFamily="34" charset="-122"/>
                  <a:ea typeface="思源黑体 CN ExtraLight" panose="020B0200000000000000" pitchFamily="34" charset="-122"/>
                  <a:sym typeface="+mn-ea"/>
                </a:rPr>
                <a:t>界面布局</a:t>
              </a:r>
              <a:endParaRPr lang="en-US" altLang="zh-CN" dirty="0">
                <a:solidFill>
                  <a:srgbClr val="7CAFDE"/>
                </a:solidFill>
                <a:latin typeface="思源黑体 CN ExtraLight" panose="020B0200000000000000" pitchFamily="34" charset="-122"/>
                <a:ea typeface="思源黑体 CN ExtraLight" panose="020B0200000000000000" pitchFamily="34" charset="-122"/>
                <a:sym typeface="+mn-ea"/>
              </a:endParaRPr>
            </a:p>
          </p:txBody>
        </p:sp>
        <p:sp>
          <p:nvSpPr>
            <p:cNvPr id="28" name="矩形 27"/>
            <p:cNvSpPr/>
            <p:nvPr/>
          </p:nvSpPr>
          <p:spPr>
            <a:xfrm>
              <a:off x="1589312" y="639192"/>
              <a:ext cx="1709059" cy="400110"/>
            </a:xfrm>
            <a:prstGeom prst="rect">
              <a:avLst/>
            </a:prstGeom>
            <a:no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774065" y="1496695"/>
            <a:ext cx="3816350" cy="3757295"/>
            <a:chOff x="6324601" y="1730830"/>
            <a:chExt cx="685798" cy="685798"/>
          </a:xfrm>
        </p:grpSpPr>
        <p:sp>
          <p:nvSpPr>
            <p:cNvPr id="24" name="矩形: 圆角 23"/>
            <p:cNvSpPr/>
            <p:nvPr/>
          </p:nvSpPr>
          <p:spPr>
            <a:xfrm>
              <a:off x="6324601" y="1730830"/>
              <a:ext cx="685798" cy="685798"/>
            </a:xfrm>
            <a:prstGeom prst="roundRect">
              <a:avLst/>
            </a:prstGeom>
            <a:solidFill>
              <a:srgbClr val="688E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pic>
          <p:nvPicPr>
            <p:cNvPr id="25" name="图形 24" descr="从云中下载"/>
            <p:cNvPicPr>
              <a:picLocks noChangeAspect="1"/>
            </p:cNvPicPr>
            <p:nvPr/>
          </p:nvPicPr>
          <p:blipFill>
            <a:blip r:embed="rId1" cstate="screen">
              <a:extLst>
                <a:ext uri="{96DAC541-7B7A-43D3-8B79-37D633B846F1}">
                  <asvg:svgBlip xmlns:asvg="http://schemas.microsoft.com/office/drawing/2016/SVG/main" r:embed="rId2"/>
                </a:ext>
              </a:extLst>
            </a:blip>
            <a:stretch>
              <a:fillRect/>
            </a:stretch>
          </p:blipFill>
          <p:spPr>
            <a:xfrm>
              <a:off x="6411688" y="1785260"/>
              <a:ext cx="533399" cy="533399"/>
            </a:xfrm>
            <a:prstGeom prst="rect">
              <a:avLst/>
            </a:prstGeom>
          </p:spPr>
        </p:pic>
      </p:grpSp>
      <p:sp>
        <p:nvSpPr>
          <p:cNvPr id="47" name="文本框 46"/>
          <p:cNvSpPr txBox="1"/>
          <p:nvPr/>
        </p:nvSpPr>
        <p:spPr>
          <a:xfrm>
            <a:off x="4995545" y="903605"/>
            <a:ext cx="5821045" cy="4771390"/>
          </a:xfrm>
          <a:prstGeom prst="rect">
            <a:avLst/>
          </a:prstGeom>
          <a:noFill/>
        </p:spPr>
        <p:txBody>
          <a:bodyPr wrap="square" rtlCol="0">
            <a:noAutofit/>
          </a:bodyPr>
          <a:lstStyle/>
          <a:p>
            <a:pPr>
              <a:lnSpc>
                <a:spcPct val="150000"/>
              </a:lnSpc>
            </a:pPr>
            <a:r>
              <a:rPr lang="en-US" altLang="zh-CN" dirty="0">
                <a:latin typeface="思源黑体 CN ExtraLight" panose="020B0200000000000000" pitchFamily="34" charset="-122"/>
                <a:ea typeface="思源黑体 CN ExtraLight" panose="020B0200000000000000" pitchFamily="34" charset="-122"/>
              </a:rPr>
              <a:t>使用 MATLAB 的 App Designer 创建用户界面（UI）。这个 UI 包含以下组件：</a:t>
            </a:r>
            <a:endParaRPr lang="en-US" altLang="zh-CN" dirty="0">
              <a:latin typeface="思源黑体 CN ExtraLight" panose="020B0200000000000000" pitchFamily="34" charset="-122"/>
              <a:ea typeface="思源黑体 CN ExtraLight" panose="020B0200000000000000" pitchFamily="34" charset="-122"/>
            </a:endParaRPr>
          </a:p>
          <a:p>
            <a:pPr>
              <a:lnSpc>
                <a:spcPct val="150000"/>
              </a:lnSpc>
            </a:pPr>
            <a:endParaRPr lang="en-US" altLang="zh-CN"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dirty="0">
                <a:latin typeface="思源黑体 CN ExtraLight" panose="020B0200000000000000" pitchFamily="34" charset="-122"/>
                <a:ea typeface="思源黑体 CN ExtraLight" panose="020B0200000000000000" pitchFamily="34" charset="-122"/>
              </a:rPr>
              <a:t>UIFigure: 主界面窗口，包含所有的 UI 元素。</a:t>
            </a:r>
            <a:endParaRPr lang="en-US" altLang="zh-CN"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dirty="0">
                <a:latin typeface="思源黑体 CN ExtraLight" panose="020B0200000000000000" pitchFamily="34" charset="-122"/>
                <a:ea typeface="思源黑体 CN ExtraLight" panose="020B0200000000000000" pitchFamily="34" charset="-122"/>
              </a:rPr>
              <a:t>LoadDataButton: 按钮，用于加载数据文件（CSV 或 Excel）。</a:t>
            </a:r>
            <a:endParaRPr lang="en-US" altLang="zh-CN"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dirty="0">
                <a:latin typeface="思源黑体 CN ExtraLight" panose="020B0200000000000000" pitchFamily="34" charset="-122"/>
                <a:ea typeface="思源黑体 CN ExtraLight" panose="020B0200000000000000" pitchFamily="34" charset="-122"/>
              </a:rPr>
              <a:t>GenerateReportButton: 按钮，用于生成数据报告。</a:t>
            </a:r>
            <a:endParaRPr lang="en-US" altLang="zh-CN"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dirty="0">
                <a:latin typeface="思源黑体 CN ExtraLight" panose="020B0200000000000000" pitchFamily="34" charset="-122"/>
                <a:ea typeface="思源黑体 CN ExtraLight" panose="020B0200000000000000" pitchFamily="34" charset="-122"/>
              </a:rPr>
              <a:t>ExportReportButton: 按钮，用于导出报告为 PDF 文件。</a:t>
            </a:r>
            <a:endParaRPr lang="en-US" altLang="zh-CN"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dirty="0">
                <a:latin typeface="思源黑体 CN ExtraLight" panose="020B0200000000000000" pitchFamily="34" charset="-122"/>
                <a:ea typeface="思源黑体 CN ExtraLight" panose="020B0200000000000000" pitchFamily="34" charset="-122"/>
              </a:rPr>
              <a:t>DataTable: 表格，用于显示加载的数据。</a:t>
            </a:r>
            <a:endParaRPr lang="en-US" altLang="zh-CN"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dirty="0">
                <a:latin typeface="思源黑体 CN ExtraLight" panose="020B0200000000000000" pitchFamily="34" charset="-122"/>
                <a:ea typeface="思源黑体 CN ExtraLight" panose="020B0200000000000000" pitchFamily="34" charset="-122"/>
              </a:rPr>
              <a:t>UIAxes1, UIAxes2, UIAxes3: 三个图表区域，用于显示不同类型的数据可视化图表</a:t>
            </a:r>
            <a:r>
              <a:rPr lang="en-US" altLang="zh-CN" sz="900" dirty="0">
                <a:latin typeface="思源黑体 CN ExtraLight" panose="020B0200000000000000" pitchFamily="34" charset="-122"/>
                <a:ea typeface="思源黑体 CN ExtraLight" panose="020B0200000000000000" pitchFamily="34" charset="-122"/>
              </a:rPr>
              <a:t>。</a:t>
            </a:r>
            <a:endParaRPr lang="en-US" altLang="zh-CN" sz="900" dirty="0">
              <a:latin typeface="思源黑体 CN ExtraLight" panose="020B0200000000000000" pitchFamily="34" charset="-122"/>
              <a:ea typeface="思源黑体 CN ExtraLight" panose="020B0200000000000000" pitchFamily="34" charset="-122"/>
            </a:endParaRPr>
          </a:p>
        </p:txBody>
      </p:sp>
      <p:sp>
        <p:nvSpPr>
          <p:cNvPr id="50" name="任意多边形: 形状 49"/>
          <p:cNvSpPr/>
          <p:nvPr/>
        </p:nvSpPr>
        <p:spPr>
          <a:xfrm>
            <a:off x="11234332" y="1817911"/>
            <a:ext cx="470535" cy="2973705"/>
          </a:xfrm>
          <a:custGeom>
            <a:avLst/>
            <a:gdLst/>
            <a:ahLst/>
            <a:cxnLst/>
            <a:rect l="l" t="t" r="r" b="b"/>
            <a:pathLst>
              <a:path w="470535" h="2973705">
                <a:moveTo>
                  <a:pt x="134001" y="2257759"/>
                </a:moveTo>
                <a:lnTo>
                  <a:pt x="134001" y="2369341"/>
                </a:lnTo>
                <a:lnTo>
                  <a:pt x="154286" y="2369341"/>
                </a:lnTo>
                <a:lnTo>
                  <a:pt x="154286" y="2281644"/>
                </a:lnTo>
                <a:lnTo>
                  <a:pt x="222984" y="2281644"/>
                </a:lnTo>
                <a:lnTo>
                  <a:pt x="222984" y="2353138"/>
                </a:lnTo>
                <a:lnTo>
                  <a:pt x="243268" y="2353138"/>
                </a:lnTo>
                <a:lnTo>
                  <a:pt x="243268" y="2281644"/>
                </a:lnTo>
                <a:lnTo>
                  <a:pt x="302451" y="2281644"/>
                </a:lnTo>
                <a:lnTo>
                  <a:pt x="302451" y="2366512"/>
                </a:lnTo>
                <a:lnTo>
                  <a:pt x="322478" y="2366512"/>
                </a:lnTo>
                <a:lnTo>
                  <a:pt x="322478" y="2257759"/>
                </a:lnTo>
                <a:close/>
                <a:moveTo>
                  <a:pt x="233238" y="2053044"/>
                </a:moveTo>
                <a:lnTo>
                  <a:pt x="303222" y="2053044"/>
                </a:lnTo>
                <a:lnTo>
                  <a:pt x="303222" y="2084689"/>
                </a:lnTo>
                <a:cubicBezTo>
                  <a:pt x="303378" y="2099542"/>
                  <a:pt x="300880" y="2110873"/>
                  <a:pt x="295729" y="2118683"/>
                </a:cubicBezTo>
                <a:cubicBezTo>
                  <a:pt x="290577" y="2126492"/>
                  <a:pt x="281840" y="2130427"/>
                  <a:pt x="269517" y="2130486"/>
                </a:cubicBezTo>
                <a:cubicBezTo>
                  <a:pt x="257311" y="2130427"/>
                  <a:pt x="248210" y="2126492"/>
                  <a:pt x="242212" y="2118683"/>
                </a:cubicBezTo>
                <a:cubicBezTo>
                  <a:pt x="236213" y="2110873"/>
                  <a:pt x="233222" y="2099542"/>
                  <a:pt x="233238" y="2084689"/>
                </a:cubicBezTo>
                <a:close/>
                <a:moveTo>
                  <a:pt x="134001" y="2029159"/>
                </a:moveTo>
                <a:lnTo>
                  <a:pt x="134001" y="2053044"/>
                </a:lnTo>
                <a:lnTo>
                  <a:pt x="213982" y="2053044"/>
                </a:lnTo>
                <a:lnTo>
                  <a:pt x="213982" y="2087005"/>
                </a:lnTo>
                <a:lnTo>
                  <a:pt x="134001" y="2132797"/>
                </a:lnTo>
                <a:lnTo>
                  <a:pt x="134001" y="2159771"/>
                </a:lnTo>
                <a:lnTo>
                  <a:pt x="216550" y="2111447"/>
                </a:lnTo>
                <a:cubicBezTo>
                  <a:pt x="219620" y="2124475"/>
                  <a:pt x="225551" y="2134801"/>
                  <a:pt x="234345" y="2142424"/>
                </a:cubicBezTo>
                <a:cubicBezTo>
                  <a:pt x="243138" y="2150047"/>
                  <a:pt x="254862" y="2153943"/>
                  <a:pt x="269517" y="2154114"/>
                </a:cubicBezTo>
                <a:cubicBezTo>
                  <a:pt x="288941" y="2153767"/>
                  <a:pt x="302687" y="2147589"/>
                  <a:pt x="310755" y="2135578"/>
                </a:cubicBezTo>
                <a:cubicBezTo>
                  <a:pt x="318823" y="2123568"/>
                  <a:pt x="322731" y="2107805"/>
                  <a:pt x="322478" y="2088291"/>
                </a:cubicBezTo>
                <a:lnTo>
                  <a:pt x="322478" y="2029159"/>
                </a:lnTo>
                <a:close/>
                <a:moveTo>
                  <a:pt x="134001" y="1819609"/>
                </a:moveTo>
                <a:lnTo>
                  <a:pt x="134001" y="1931191"/>
                </a:lnTo>
                <a:lnTo>
                  <a:pt x="154286" y="1931191"/>
                </a:lnTo>
                <a:lnTo>
                  <a:pt x="154286" y="1843494"/>
                </a:lnTo>
                <a:lnTo>
                  <a:pt x="222984" y="1843494"/>
                </a:lnTo>
                <a:lnTo>
                  <a:pt x="222984" y="1914989"/>
                </a:lnTo>
                <a:lnTo>
                  <a:pt x="243268" y="1914989"/>
                </a:lnTo>
                <a:lnTo>
                  <a:pt x="243268" y="1843494"/>
                </a:lnTo>
                <a:lnTo>
                  <a:pt x="302451" y="1843494"/>
                </a:lnTo>
                <a:lnTo>
                  <a:pt x="302451" y="1928362"/>
                </a:lnTo>
                <a:lnTo>
                  <a:pt x="322478" y="1928362"/>
                </a:lnTo>
                <a:lnTo>
                  <a:pt x="322478" y="1819609"/>
                </a:lnTo>
                <a:close/>
                <a:moveTo>
                  <a:pt x="134001" y="1581484"/>
                </a:moveTo>
                <a:lnTo>
                  <a:pt x="134001" y="1605369"/>
                </a:lnTo>
                <a:lnTo>
                  <a:pt x="222984" y="1605369"/>
                </a:lnTo>
                <a:lnTo>
                  <a:pt x="222984" y="1693355"/>
                </a:lnTo>
                <a:lnTo>
                  <a:pt x="134001" y="1693355"/>
                </a:lnTo>
                <a:lnTo>
                  <a:pt x="134001" y="1716983"/>
                </a:lnTo>
                <a:lnTo>
                  <a:pt x="322478" y="1716983"/>
                </a:lnTo>
                <a:lnTo>
                  <a:pt x="322478" y="1693355"/>
                </a:lnTo>
                <a:lnTo>
                  <a:pt x="243525" y="1693355"/>
                </a:lnTo>
                <a:lnTo>
                  <a:pt x="243525" y="1605369"/>
                </a:lnTo>
                <a:lnTo>
                  <a:pt x="322478" y="1605369"/>
                </a:lnTo>
                <a:lnTo>
                  <a:pt x="322478" y="1581484"/>
                </a:lnTo>
                <a:close/>
                <a:moveTo>
                  <a:pt x="134001" y="1181434"/>
                </a:moveTo>
                <a:lnTo>
                  <a:pt x="134001" y="1293016"/>
                </a:lnTo>
                <a:lnTo>
                  <a:pt x="154286" y="1293016"/>
                </a:lnTo>
                <a:lnTo>
                  <a:pt x="154286" y="1205319"/>
                </a:lnTo>
                <a:lnTo>
                  <a:pt x="222984" y="1205319"/>
                </a:lnTo>
                <a:lnTo>
                  <a:pt x="222984" y="1276814"/>
                </a:lnTo>
                <a:lnTo>
                  <a:pt x="243268" y="1276814"/>
                </a:lnTo>
                <a:lnTo>
                  <a:pt x="243268" y="1205319"/>
                </a:lnTo>
                <a:lnTo>
                  <a:pt x="302451" y="1205319"/>
                </a:lnTo>
                <a:lnTo>
                  <a:pt x="302451" y="1290187"/>
                </a:lnTo>
                <a:lnTo>
                  <a:pt x="322478" y="1290187"/>
                </a:lnTo>
                <a:lnTo>
                  <a:pt x="322478" y="1181434"/>
                </a:lnTo>
                <a:close/>
                <a:moveTo>
                  <a:pt x="134001" y="990934"/>
                </a:moveTo>
                <a:lnTo>
                  <a:pt x="134001" y="1097115"/>
                </a:lnTo>
                <a:lnTo>
                  <a:pt x="154286" y="1097115"/>
                </a:lnTo>
                <a:lnTo>
                  <a:pt x="154286" y="1014819"/>
                </a:lnTo>
                <a:lnTo>
                  <a:pt x="322478" y="1014819"/>
                </a:lnTo>
                <a:lnTo>
                  <a:pt x="322478" y="990934"/>
                </a:lnTo>
                <a:close/>
                <a:moveTo>
                  <a:pt x="302451" y="754114"/>
                </a:moveTo>
                <a:lnTo>
                  <a:pt x="302451" y="811206"/>
                </a:lnTo>
                <a:lnTo>
                  <a:pt x="134001" y="811206"/>
                </a:lnTo>
                <a:lnTo>
                  <a:pt x="134001" y="835092"/>
                </a:lnTo>
                <a:lnTo>
                  <a:pt x="302451" y="835092"/>
                </a:lnTo>
                <a:lnTo>
                  <a:pt x="302451" y="892184"/>
                </a:lnTo>
                <a:lnTo>
                  <a:pt x="322478" y="892184"/>
                </a:lnTo>
                <a:lnTo>
                  <a:pt x="322478" y="754114"/>
                </a:lnTo>
                <a:close/>
                <a:moveTo>
                  <a:pt x="134001" y="638509"/>
                </a:moveTo>
                <a:lnTo>
                  <a:pt x="134001" y="662394"/>
                </a:lnTo>
                <a:lnTo>
                  <a:pt x="322478" y="662394"/>
                </a:lnTo>
                <a:lnTo>
                  <a:pt x="322478" y="638509"/>
                </a:lnTo>
                <a:close/>
                <a:moveTo>
                  <a:pt x="302451" y="401689"/>
                </a:moveTo>
                <a:lnTo>
                  <a:pt x="302451" y="458781"/>
                </a:lnTo>
                <a:lnTo>
                  <a:pt x="134001" y="458781"/>
                </a:lnTo>
                <a:lnTo>
                  <a:pt x="134001" y="482667"/>
                </a:lnTo>
                <a:lnTo>
                  <a:pt x="302451" y="482667"/>
                </a:lnTo>
                <a:lnTo>
                  <a:pt x="302451" y="539759"/>
                </a:lnTo>
                <a:lnTo>
                  <a:pt x="322478" y="539759"/>
                </a:lnTo>
                <a:lnTo>
                  <a:pt x="322478" y="401689"/>
                </a:lnTo>
                <a:close/>
                <a:moveTo>
                  <a:pt x="78424" y="0"/>
                </a:moveTo>
                <a:lnTo>
                  <a:pt x="392111" y="0"/>
                </a:lnTo>
                <a:cubicBezTo>
                  <a:pt x="435423" y="0"/>
                  <a:pt x="470535" y="35112"/>
                  <a:pt x="470535" y="78424"/>
                </a:cubicBezTo>
                <a:lnTo>
                  <a:pt x="470535" y="2895281"/>
                </a:lnTo>
                <a:cubicBezTo>
                  <a:pt x="470535" y="2938593"/>
                  <a:pt x="435423" y="2973705"/>
                  <a:pt x="392111" y="2973705"/>
                </a:cubicBezTo>
                <a:lnTo>
                  <a:pt x="78424" y="2973705"/>
                </a:lnTo>
                <a:cubicBezTo>
                  <a:pt x="35112" y="2973705"/>
                  <a:pt x="0" y="2938593"/>
                  <a:pt x="0" y="2895281"/>
                </a:cubicBezTo>
                <a:lnTo>
                  <a:pt x="0" y="78424"/>
                </a:lnTo>
                <a:cubicBezTo>
                  <a:pt x="0" y="35112"/>
                  <a:pt x="35112" y="0"/>
                  <a:pt x="784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888307" y="533401"/>
            <a:ext cx="1709059" cy="922020"/>
            <a:chOff x="1589312" y="532694"/>
            <a:chExt cx="1709059" cy="922020"/>
          </a:xfrm>
        </p:grpSpPr>
        <p:sp>
          <p:nvSpPr>
            <p:cNvPr id="27" name="矩形 26"/>
            <p:cNvSpPr/>
            <p:nvPr/>
          </p:nvSpPr>
          <p:spPr>
            <a:xfrm>
              <a:off x="1589312" y="532694"/>
              <a:ext cx="1709059" cy="922020"/>
            </a:xfrm>
            <a:prstGeom prst="rect">
              <a:avLst/>
            </a:prstGeom>
          </p:spPr>
          <p:txBody>
            <a:bodyPr wrap="square">
              <a:spAutoFit/>
            </a:bodyPr>
            <a:lstStyle/>
            <a:p>
              <a:pPr>
                <a:lnSpc>
                  <a:spcPct val="150000"/>
                </a:lnSpc>
              </a:pPr>
              <a:r>
                <a:rPr lang="en-US" altLang="zh-CN" dirty="0">
                  <a:solidFill>
                    <a:srgbClr val="7CAFDE"/>
                  </a:solidFill>
                  <a:latin typeface="思源黑体 CN ExtraLight" panose="020B0200000000000000" pitchFamily="34" charset="-122"/>
                  <a:ea typeface="思源黑体 CN ExtraLight" panose="020B0200000000000000" pitchFamily="34" charset="-122"/>
                  <a:sym typeface="+mn-ea"/>
                </a:rPr>
                <a:t>数据加载</a:t>
              </a:r>
              <a:endParaRPr lang="en-US" altLang="zh-CN" dirty="0">
                <a:solidFill>
                  <a:srgbClr val="7CAFDE"/>
                </a:solidFill>
                <a:latin typeface="思源黑体 CN ExtraLight" panose="020B0200000000000000" pitchFamily="34" charset="-122"/>
                <a:ea typeface="思源黑体 CN ExtraLight" panose="020B0200000000000000" pitchFamily="34" charset="-122"/>
              </a:endParaRPr>
            </a:p>
            <a:p>
              <a:pPr>
                <a:lnSpc>
                  <a:spcPct val="150000"/>
                </a:lnSpc>
              </a:pPr>
              <a:endParaRPr lang="en-US" altLang="zh-CN" dirty="0">
                <a:solidFill>
                  <a:srgbClr val="7CAFDE"/>
                </a:solidFill>
                <a:latin typeface="思源黑体 CN ExtraLight" panose="020B0200000000000000" pitchFamily="34" charset="-122"/>
                <a:ea typeface="思源黑体 CN ExtraLight" panose="020B0200000000000000" pitchFamily="34" charset="-122"/>
                <a:sym typeface="+mn-ea"/>
              </a:endParaRPr>
            </a:p>
          </p:txBody>
        </p:sp>
        <p:sp>
          <p:nvSpPr>
            <p:cNvPr id="28" name="矩形 27"/>
            <p:cNvSpPr/>
            <p:nvPr/>
          </p:nvSpPr>
          <p:spPr>
            <a:xfrm>
              <a:off x="1589312" y="639192"/>
              <a:ext cx="1709059" cy="400110"/>
            </a:xfrm>
            <a:prstGeom prst="rect">
              <a:avLst/>
            </a:prstGeom>
            <a:no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774065" y="1496695"/>
            <a:ext cx="3816350" cy="3757295"/>
            <a:chOff x="6324601" y="1730830"/>
            <a:chExt cx="685798" cy="685798"/>
          </a:xfrm>
        </p:grpSpPr>
        <p:sp>
          <p:nvSpPr>
            <p:cNvPr id="24" name="矩形: 圆角 23"/>
            <p:cNvSpPr/>
            <p:nvPr/>
          </p:nvSpPr>
          <p:spPr>
            <a:xfrm>
              <a:off x="6324601" y="1730830"/>
              <a:ext cx="685798" cy="685798"/>
            </a:xfrm>
            <a:prstGeom prst="roundRect">
              <a:avLst/>
            </a:prstGeom>
            <a:solidFill>
              <a:srgbClr val="688E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ExtraLight" panose="020B0200000000000000" pitchFamily="34" charset="-122"/>
                <a:ea typeface="思源黑体 CN ExtraLight" panose="020B0200000000000000" pitchFamily="34" charset="-122"/>
              </a:endParaRPr>
            </a:p>
          </p:txBody>
        </p:sp>
        <p:pic>
          <p:nvPicPr>
            <p:cNvPr id="25" name="图形 24" descr="从云中下载"/>
            <p:cNvPicPr>
              <a:picLocks noChangeAspect="1"/>
            </p:cNvPicPr>
            <p:nvPr/>
          </p:nvPicPr>
          <p:blipFill>
            <a:blip r:embed="rId1" cstate="screen">
              <a:extLst>
                <a:ext uri="{96DAC541-7B7A-43D3-8B79-37D633B846F1}">
                  <asvg:svgBlip xmlns:asvg="http://schemas.microsoft.com/office/drawing/2016/SVG/main" r:embed="rId2"/>
                </a:ext>
              </a:extLst>
            </a:blip>
            <a:stretch>
              <a:fillRect/>
            </a:stretch>
          </p:blipFill>
          <p:spPr>
            <a:xfrm>
              <a:off x="6411688" y="1785260"/>
              <a:ext cx="533399" cy="533399"/>
            </a:xfrm>
            <a:prstGeom prst="rect">
              <a:avLst/>
            </a:prstGeom>
          </p:spPr>
        </p:pic>
      </p:grpSp>
      <p:sp>
        <p:nvSpPr>
          <p:cNvPr id="47" name="文本框 46"/>
          <p:cNvSpPr txBox="1"/>
          <p:nvPr/>
        </p:nvSpPr>
        <p:spPr>
          <a:xfrm>
            <a:off x="4995545" y="903605"/>
            <a:ext cx="5821045" cy="4771390"/>
          </a:xfrm>
          <a:prstGeom prst="rect">
            <a:avLst/>
          </a:prstGeom>
          <a:noFill/>
        </p:spPr>
        <p:txBody>
          <a:bodyPr wrap="square" rtlCol="0">
            <a:noAutofit/>
          </a:bodyPr>
          <a:lstStyle/>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通过点击 LoadDataButton 按钮，用户可以选择一个 CSV 或 Excel 文件，加载其中的数据。代码逻辑包括：</a:t>
            </a: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使用 uigetfile 打开文件选择对话框。</a:t>
            </a: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根据文件类型（CSV 或 Excel）使用 readtable 函数读取数据。</a:t>
            </a: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确保数据列名是有效的 MATLAB 变量名。</a:t>
            </a: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将数据列名统一重命名为英文，以便后续处理。</a:t>
            </a: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将加载的数据展示在 DataTable 表格中。</a:t>
            </a: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显示数据加载成功的提示信息。</a:t>
            </a:r>
            <a:endParaRPr lang="en-US" altLang="zh-CN" sz="2000" dirty="0">
              <a:latin typeface="思源黑体 CN ExtraLight" panose="020B0200000000000000" pitchFamily="34" charset="-122"/>
              <a:ea typeface="思源黑体 CN ExtraLight" panose="020B0200000000000000" pitchFamily="34" charset="-122"/>
            </a:endParaRPr>
          </a:p>
        </p:txBody>
      </p:sp>
      <p:sp>
        <p:nvSpPr>
          <p:cNvPr id="50" name="任意多边形: 形状 49"/>
          <p:cNvSpPr/>
          <p:nvPr/>
        </p:nvSpPr>
        <p:spPr>
          <a:xfrm>
            <a:off x="11234332" y="1817911"/>
            <a:ext cx="470535" cy="2973705"/>
          </a:xfrm>
          <a:custGeom>
            <a:avLst/>
            <a:gdLst/>
            <a:ahLst/>
            <a:cxnLst/>
            <a:rect l="l" t="t" r="r" b="b"/>
            <a:pathLst>
              <a:path w="470535" h="2973705">
                <a:moveTo>
                  <a:pt x="134001" y="2257759"/>
                </a:moveTo>
                <a:lnTo>
                  <a:pt x="134001" y="2369341"/>
                </a:lnTo>
                <a:lnTo>
                  <a:pt x="154286" y="2369341"/>
                </a:lnTo>
                <a:lnTo>
                  <a:pt x="154286" y="2281644"/>
                </a:lnTo>
                <a:lnTo>
                  <a:pt x="222984" y="2281644"/>
                </a:lnTo>
                <a:lnTo>
                  <a:pt x="222984" y="2353138"/>
                </a:lnTo>
                <a:lnTo>
                  <a:pt x="243268" y="2353138"/>
                </a:lnTo>
                <a:lnTo>
                  <a:pt x="243268" y="2281644"/>
                </a:lnTo>
                <a:lnTo>
                  <a:pt x="302451" y="2281644"/>
                </a:lnTo>
                <a:lnTo>
                  <a:pt x="302451" y="2366512"/>
                </a:lnTo>
                <a:lnTo>
                  <a:pt x="322478" y="2366512"/>
                </a:lnTo>
                <a:lnTo>
                  <a:pt x="322478" y="2257759"/>
                </a:lnTo>
                <a:close/>
                <a:moveTo>
                  <a:pt x="233238" y="2053044"/>
                </a:moveTo>
                <a:lnTo>
                  <a:pt x="303222" y="2053044"/>
                </a:lnTo>
                <a:lnTo>
                  <a:pt x="303222" y="2084689"/>
                </a:lnTo>
                <a:cubicBezTo>
                  <a:pt x="303378" y="2099542"/>
                  <a:pt x="300880" y="2110873"/>
                  <a:pt x="295729" y="2118683"/>
                </a:cubicBezTo>
                <a:cubicBezTo>
                  <a:pt x="290577" y="2126492"/>
                  <a:pt x="281840" y="2130427"/>
                  <a:pt x="269517" y="2130486"/>
                </a:cubicBezTo>
                <a:cubicBezTo>
                  <a:pt x="257311" y="2130427"/>
                  <a:pt x="248210" y="2126492"/>
                  <a:pt x="242212" y="2118683"/>
                </a:cubicBezTo>
                <a:cubicBezTo>
                  <a:pt x="236213" y="2110873"/>
                  <a:pt x="233222" y="2099542"/>
                  <a:pt x="233238" y="2084689"/>
                </a:cubicBezTo>
                <a:close/>
                <a:moveTo>
                  <a:pt x="134001" y="2029159"/>
                </a:moveTo>
                <a:lnTo>
                  <a:pt x="134001" y="2053044"/>
                </a:lnTo>
                <a:lnTo>
                  <a:pt x="213982" y="2053044"/>
                </a:lnTo>
                <a:lnTo>
                  <a:pt x="213982" y="2087005"/>
                </a:lnTo>
                <a:lnTo>
                  <a:pt x="134001" y="2132797"/>
                </a:lnTo>
                <a:lnTo>
                  <a:pt x="134001" y="2159771"/>
                </a:lnTo>
                <a:lnTo>
                  <a:pt x="216550" y="2111447"/>
                </a:lnTo>
                <a:cubicBezTo>
                  <a:pt x="219620" y="2124475"/>
                  <a:pt x="225551" y="2134801"/>
                  <a:pt x="234345" y="2142424"/>
                </a:cubicBezTo>
                <a:cubicBezTo>
                  <a:pt x="243138" y="2150047"/>
                  <a:pt x="254862" y="2153943"/>
                  <a:pt x="269517" y="2154114"/>
                </a:cubicBezTo>
                <a:cubicBezTo>
                  <a:pt x="288941" y="2153767"/>
                  <a:pt x="302687" y="2147589"/>
                  <a:pt x="310755" y="2135578"/>
                </a:cubicBezTo>
                <a:cubicBezTo>
                  <a:pt x="318823" y="2123568"/>
                  <a:pt x="322731" y="2107805"/>
                  <a:pt x="322478" y="2088291"/>
                </a:cubicBezTo>
                <a:lnTo>
                  <a:pt x="322478" y="2029159"/>
                </a:lnTo>
                <a:close/>
                <a:moveTo>
                  <a:pt x="134001" y="1819609"/>
                </a:moveTo>
                <a:lnTo>
                  <a:pt x="134001" y="1931191"/>
                </a:lnTo>
                <a:lnTo>
                  <a:pt x="154286" y="1931191"/>
                </a:lnTo>
                <a:lnTo>
                  <a:pt x="154286" y="1843494"/>
                </a:lnTo>
                <a:lnTo>
                  <a:pt x="222984" y="1843494"/>
                </a:lnTo>
                <a:lnTo>
                  <a:pt x="222984" y="1914989"/>
                </a:lnTo>
                <a:lnTo>
                  <a:pt x="243268" y="1914989"/>
                </a:lnTo>
                <a:lnTo>
                  <a:pt x="243268" y="1843494"/>
                </a:lnTo>
                <a:lnTo>
                  <a:pt x="302451" y="1843494"/>
                </a:lnTo>
                <a:lnTo>
                  <a:pt x="302451" y="1928362"/>
                </a:lnTo>
                <a:lnTo>
                  <a:pt x="322478" y="1928362"/>
                </a:lnTo>
                <a:lnTo>
                  <a:pt x="322478" y="1819609"/>
                </a:lnTo>
                <a:close/>
                <a:moveTo>
                  <a:pt x="134001" y="1581484"/>
                </a:moveTo>
                <a:lnTo>
                  <a:pt x="134001" y="1605369"/>
                </a:lnTo>
                <a:lnTo>
                  <a:pt x="222984" y="1605369"/>
                </a:lnTo>
                <a:lnTo>
                  <a:pt x="222984" y="1693355"/>
                </a:lnTo>
                <a:lnTo>
                  <a:pt x="134001" y="1693355"/>
                </a:lnTo>
                <a:lnTo>
                  <a:pt x="134001" y="1716983"/>
                </a:lnTo>
                <a:lnTo>
                  <a:pt x="322478" y="1716983"/>
                </a:lnTo>
                <a:lnTo>
                  <a:pt x="322478" y="1693355"/>
                </a:lnTo>
                <a:lnTo>
                  <a:pt x="243525" y="1693355"/>
                </a:lnTo>
                <a:lnTo>
                  <a:pt x="243525" y="1605369"/>
                </a:lnTo>
                <a:lnTo>
                  <a:pt x="322478" y="1605369"/>
                </a:lnTo>
                <a:lnTo>
                  <a:pt x="322478" y="1581484"/>
                </a:lnTo>
                <a:close/>
                <a:moveTo>
                  <a:pt x="134001" y="1181434"/>
                </a:moveTo>
                <a:lnTo>
                  <a:pt x="134001" y="1293016"/>
                </a:lnTo>
                <a:lnTo>
                  <a:pt x="154286" y="1293016"/>
                </a:lnTo>
                <a:lnTo>
                  <a:pt x="154286" y="1205319"/>
                </a:lnTo>
                <a:lnTo>
                  <a:pt x="222984" y="1205319"/>
                </a:lnTo>
                <a:lnTo>
                  <a:pt x="222984" y="1276814"/>
                </a:lnTo>
                <a:lnTo>
                  <a:pt x="243268" y="1276814"/>
                </a:lnTo>
                <a:lnTo>
                  <a:pt x="243268" y="1205319"/>
                </a:lnTo>
                <a:lnTo>
                  <a:pt x="302451" y="1205319"/>
                </a:lnTo>
                <a:lnTo>
                  <a:pt x="302451" y="1290187"/>
                </a:lnTo>
                <a:lnTo>
                  <a:pt x="322478" y="1290187"/>
                </a:lnTo>
                <a:lnTo>
                  <a:pt x="322478" y="1181434"/>
                </a:lnTo>
                <a:close/>
                <a:moveTo>
                  <a:pt x="134001" y="990934"/>
                </a:moveTo>
                <a:lnTo>
                  <a:pt x="134001" y="1097115"/>
                </a:lnTo>
                <a:lnTo>
                  <a:pt x="154286" y="1097115"/>
                </a:lnTo>
                <a:lnTo>
                  <a:pt x="154286" y="1014819"/>
                </a:lnTo>
                <a:lnTo>
                  <a:pt x="322478" y="1014819"/>
                </a:lnTo>
                <a:lnTo>
                  <a:pt x="322478" y="990934"/>
                </a:lnTo>
                <a:close/>
                <a:moveTo>
                  <a:pt x="302451" y="754114"/>
                </a:moveTo>
                <a:lnTo>
                  <a:pt x="302451" y="811206"/>
                </a:lnTo>
                <a:lnTo>
                  <a:pt x="134001" y="811206"/>
                </a:lnTo>
                <a:lnTo>
                  <a:pt x="134001" y="835092"/>
                </a:lnTo>
                <a:lnTo>
                  <a:pt x="302451" y="835092"/>
                </a:lnTo>
                <a:lnTo>
                  <a:pt x="302451" y="892184"/>
                </a:lnTo>
                <a:lnTo>
                  <a:pt x="322478" y="892184"/>
                </a:lnTo>
                <a:lnTo>
                  <a:pt x="322478" y="754114"/>
                </a:lnTo>
                <a:close/>
                <a:moveTo>
                  <a:pt x="134001" y="638509"/>
                </a:moveTo>
                <a:lnTo>
                  <a:pt x="134001" y="662394"/>
                </a:lnTo>
                <a:lnTo>
                  <a:pt x="322478" y="662394"/>
                </a:lnTo>
                <a:lnTo>
                  <a:pt x="322478" y="638509"/>
                </a:lnTo>
                <a:close/>
                <a:moveTo>
                  <a:pt x="302451" y="401689"/>
                </a:moveTo>
                <a:lnTo>
                  <a:pt x="302451" y="458781"/>
                </a:lnTo>
                <a:lnTo>
                  <a:pt x="134001" y="458781"/>
                </a:lnTo>
                <a:lnTo>
                  <a:pt x="134001" y="482667"/>
                </a:lnTo>
                <a:lnTo>
                  <a:pt x="302451" y="482667"/>
                </a:lnTo>
                <a:lnTo>
                  <a:pt x="302451" y="539759"/>
                </a:lnTo>
                <a:lnTo>
                  <a:pt x="322478" y="539759"/>
                </a:lnTo>
                <a:lnTo>
                  <a:pt x="322478" y="401689"/>
                </a:lnTo>
                <a:close/>
                <a:moveTo>
                  <a:pt x="78424" y="0"/>
                </a:moveTo>
                <a:lnTo>
                  <a:pt x="392111" y="0"/>
                </a:lnTo>
                <a:cubicBezTo>
                  <a:pt x="435423" y="0"/>
                  <a:pt x="470535" y="35112"/>
                  <a:pt x="470535" y="78424"/>
                </a:cubicBezTo>
                <a:lnTo>
                  <a:pt x="470535" y="2895281"/>
                </a:lnTo>
                <a:cubicBezTo>
                  <a:pt x="470535" y="2938593"/>
                  <a:pt x="435423" y="2973705"/>
                  <a:pt x="392111" y="2973705"/>
                </a:cubicBezTo>
                <a:lnTo>
                  <a:pt x="78424" y="2973705"/>
                </a:lnTo>
                <a:cubicBezTo>
                  <a:pt x="35112" y="2973705"/>
                  <a:pt x="0" y="2938593"/>
                  <a:pt x="0" y="2895281"/>
                </a:cubicBezTo>
                <a:lnTo>
                  <a:pt x="0" y="78424"/>
                </a:lnTo>
                <a:cubicBezTo>
                  <a:pt x="0" y="35112"/>
                  <a:pt x="35112" y="0"/>
                  <a:pt x="784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888307" y="533401"/>
            <a:ext cx="1709059" cy="506730"/>
            <a:chOff x="1589312" y="532694"/>
            <a:chExt cx="1709059" cy="506730"/>
          </a:xfrm>
        </p:grpSpPr>
        <p:sp>
          <p:nvSpPr>
            <p:cNvPr id="27" name="矩形 26"/>
            <p:cNvSpPr/>
            <p:nvPr/>
          </p:nvSpPr>
          <p:spPr>
            <a:xfrm>
              <a:off x="1589312" y="532694"/>
              <a:ext cx="1709059" cy="506730"/>
            </a:xfrm>
            <a:prstGeom prst="rect">
              <a:avLst/>
            </a:prstGeom>
          </p:spPr>
          <p:txBody>
            <a:bodyPr wrap="square">
              <a:spAutoFit/>
            </a:bodyPr>
            <a:lstStyle/>
            <a:p>
              <a:pPr>
                <a:lnSpc>
                  <a:spcPct val="150000"/>
                </a:lnSpc>
              </a:pPr>
              <a:r>
                <a:rPr lang="en-US" altLang="zh-CN" dirty="0">
                  <a:solidFill>
                    <a:srgbClr val="7CAFDE"/>
                  </a:solidFill>
                  <a:latin typeface="思源黑体 CN ExtraLight" panose="020B0200000000000000" pitchFamily="34" charset="-122"/>
                  <a:ea typeface="思源黑体 CN ExtraLight" panose="020B0200000000000000" pitchFamily="34" charset="-122"/>
                  <a:sym typeface="+mn-ea"/>
                </a:rPr>
                <a:t>数据处理</a:t>
              </a:r>
              <a:endParaRPr lang="en-US" altLang="zh-CN" dirty="0">
                <a:solidFill>
                  <a:srgbClr val="7CAFDE"/>
                </a:solidFill>
                <a:latin typeface="思源黑体 CN ExtraLight" panose="020B0200000000000000" pitchFamily="34" charset="-122"/>
                <a:ea typeface="思源黑体 CN ExtraLight" panose="020B0200000000000000" pitchFamily="34" charset="-122"/>
                <a:sym typeface="+mn-ea"/>
              </a:endParaRPr>
            </a:p>
          </p:txBody>
        </p:sp>
        <p:sp>
          <p:nvSpPr>
            <p:cNvPr id="28" name="矩形 27"/>
            <p:cNvSpPr/>
            <p:nvPr/>
          </p:nvSpPr>
          <p:spPr>
            <a:xfrm>
              <a:off x="1589312" y="639192"/>
              <a:ext cx="1709059" cy="400110"/>
            </a:xfrm>
            <a:prstGeom prst="rect">
              <a:avLst/>
            </a:prstGeom>
            <a:no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文本框 46"/>
          <p:cNvSpPr txBox="1"/>
          <p:nvPr/>
        </p:nvSpPr>
        <p:spPr>
          <a:xfrm>
            <a:off x="4995545" y="903605"/>
            <a:ext cx="5821045" cy="4771390"/>
          </a:xfrm>
          <a:prstGeom prst="rect">
            <a:avLst/>
          </a:prstGeom>
          <a:noFill/>
        </p:spPr>
        <p:txBody>
          <a:bodyPr wrap="square" rtlCol="0">
            <a:noAutofit/>
          </a:bodyPr>
          <a:lstStyle/>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在数据加载完成后，通过点击 GenerateReportButton 按钮，可以对数据进行处理和分析。代码逻辑包括：</a:t>
            </a: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检查是否有数据被加载，如果没有则提示用户先加载数据。</a:t>
            </a: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对数据进行基本统计分析，并生成多个图表：</a:t>
            </a: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价格分布的直方图（显示在 UIAxes1）。</a:t>
            </a: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方向分布的柱状图（显示在 UIAxes2）。</a:t>
            </a:r>
            <a:endParaRPr lang="en-US" altLang="zh-CN" sz="2000"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sz="2000" dirty="0">
                <a:latin typeface="思源黑体 CN ExtraLight" panose="020B0200000000000000" pitchFamily="34" charset="-122"/>
                <a:ea typeface="思源黑体 CN ExtraLight" panose="020B0200000000000000" pitchFamily="34" charset="-122"/>
              </a:rPr>
              <a:t>代码类型的饼图（显示在 UIAxes3）。</a:t>
            </a:r>
            <a:endParaRPr lang="en-US" altLang="zh-CN" sz="2000" dirty="0">
              <a:latin typeface="思源黑体 CN ExtraLight" panose="020B0200000000000000" pitchFamily="34" charset="-122"/>
              <a:ea typeface="思源黑体 CN ExtraLight" panose="020B0200000000000000" pitchFamily="34" charset="-122"/>
            </a:endParaRPr>
          </a:p>
        </p:txBody>
      </p:sp>
      <p:sp>
        <p:nvSpPr>
          <p:cNvPr id="50" name="任意多边形: 形状 49"/>
          <p:cNvSpPr/>
          <p:nvPr/>
        </p:nvSpPr>
        <p:spPr>
          <a:xfrm>
            <a:off x="11234332" y="1817911"/>
            <a:ext cx="470535" cy="2973705"/>
          </a:xfrm>
          <a:custGeom>
            <a:avLst/>
            <a:gdLst/>
            <a:ahLst/>
            <a:cxnLst/>
            <a:rect l="l" t="t" r="r" b="b"/>
            <a:pathLst>
              <a:path w="470535" h="2973705">
                <a:moveTo>
                  <a:pt x="134001" y="2257759"/>
                </a:moveTo>
                <a:lnTo>
                  <a:pt x="134001" y="2369341"/>
                </a:lnTo>
                <a:lnTo>
                  <a:pt x="154286" y="2369341"/>
                </a:lnTo>
                <a:lnTo>
                  <a:pt x="154286" y="2281644"/>
                </a:lnTo>
                <a:lnTo>
                  <a:pt x="222984" y="2281644"/>
                </a:lnTo>
                <a:lnTo>
                  <a:pt x="222984" y="2353138"/>
                </a:lnTo>
                <a:lnTo>
                  <a:pt x="243268" y="2353138"/>
                </a:lnTo>
                <a:lnTo>
                  <a:pt x="243268" y="2281644"/>
                </a:lnTo>
                <a:lnTo>
                  <a:pt x="302451" y="2281644"/>
                </a:lnTo>
                <a:lnTo>
                  <a:pt x="302451" y="2366512"/>
                </a:lnTo>
                <a:lnTo>
                  <a:pt x="322478" y="2366512"/>
                </a:lnTo>
                <a:lnTo>
                  <a:pt x="322478" y="2257759"/>
                </a:lnTo>
                <a:close/>
                <a:moveTo>
                  <a:pt x="233238" y="2053044"/>
                </a:moveTo>
                <a:lnTo>
                  <a:pt x="303222" y="2053044"/>
                </a:lnTo>
                <a:lnTo>
                  <a:pt x="303222" y="2084689"/>
                </a:lnTo>
                <a:cubicBezTo>
                  <a:pt x="303378" y="2099542"/>
                  <a:pt x="300880" y="2110873"/>
                  <a:pt x="295729" y="2118683"/>
                </a:cubicBezTo>
                <a:cubicBezTo>
                  <a:pt x="290577" y="2126492"/>
                  <a:pt x="281840" y="2130427"/>
                  <a:pt x="269517" y="2130486"/>
                </a:cubicBezTo>
                <a:cubicBezTo>
                  <a:pt x="257311" y="2130427"/>
                  <a:pt x="248210" y="2126492"/>
                  <a:pt x="242212" y="2118683"/>
                </a:cubicBezTo>
                <a:cubicBezTo>
                  <a:pt x="236213" y="2110873"/>
                  <a:pt x="233222" y="2099542"/>
                  <a:pt x="233238" y="2084689"/>
                </a:cubicBezTo>
                <a:close/>
                <a:moveTo>
                  <a:pt x="134001" y="2029159"/>
                </a:moveTo>
                <a:lnTo>
                  <a:pt x="134001" y="2053044"/>
                </a:lnTo>
                <a:lnTo>
                  <a:pt x="213982" y="2053044"/>
                </a:lnTo>
                <a:lnTo>
                  <a:pt x="213982" y="2087005"/>
                </a:lnTo>
                <a:lnTo>
                  <a:pt x="134001" y="2132797"/>
                </a:lnTo>
                <a:lnTo>
                  <a:pt x="134001" y="2159771"/>
                </a:lnTo>
                <a:lnTo>
                  <a:pt x="216550" y="2111447"/>
                </a:lnTo>
                <a:cubicBezTo>
                  <a:pt x="219620" y="2124475"/>
                  <a:pt x="225551" y="2134801"/>
                  <a:pt x="234345" y="2142424"/>
                </a:cubicBezTo>
                <a:cubicBezTo>
                  <a:pt x="243138" y="2150047"/>
                  <a:pt x="254862" y="2153943"/>
                  <a:pt x="269517" y="2154114"/>
                </a:cubicBezTo>
                <a:cubicBezTo>
                  <a:pt x="288941" y="2153767"/>
                  <a:pt x="302687" y="2147589"/>
                  <a:pt x="310755" y="2135578"/>
                </a:cubicBezTo>
                <a:cubicBezTo>
                  <a:pt x="318823" y="2123568"/>
                  <a:pt x="322731" y="2107805"/>
                  <a:pt x="322478" y="2088291"/>
                </a:cubicBezTo>
                <a:lnTo>
                  <a:pt x="322478" y="2029159"/>
                </a:lnTo>
                <a:close/>
                <a:moveTo>
                  <a:pt x="134001" y="1819609"/>
                </a:moveTo>
                <a:lnTo>
                  <a:pt x="134001" y="1931191"/>
                </a:lnTo>
                <a:lnTo>
                  <a:pt x="154286" y="1931191"/>
                </a:lnTo>
                <a:lnTo>
                  <a:pt x="154286" y="1843494"/>
                </a:lnTo>
                <a:lnTo>
                  <a:pt x="222984" y="1843494"/>
                </a:lnTo>
                <a:lnTo>
                  <a:pt x="222984" y="1914989"/>
                </a:lnTo>
                <a:lnTo>
                  <a:pt x="243268" y="1914989"/>
                </a:lnTo>
                <a:lnTo>
                  <a:pt x="243268" y="1843494"/>
                </a:lnTo>
                <a:lnTo>
                  <a:pt x="302451" y="1843494"/>
                </a:lnTo>
                <a:lnTo>
                  <a:pt x="302451" y="1928362"/>
                </a:lnTo>
                <a:lnTo>
                  <a:pt x="322478" y="1928362"/>
                </a:lnTo>
                <a:lnTo>
                  <a:pt x="322478" y="1819609"/>
                </a:lnTo>
                <a:close/>
                <a:moveTo>
                  <a:pt x="134001" y="1581484"/>
                </a:moveTo>
                <a:lnTo>
                  <a:pt x="134001" y="1605369"/>
                </a:lnTo>
                <a:lnTo>
                  <a:pt x="222984" y="1605369"/>
                </a:lnTo>
                <a:lnTo>
                  <a:pt x="222984" y="1693355"/>
                </a:lnTo>
                <a:lnTo>
                  <a:pt x="134001" y="1693355"/>
                </a:lnTo>
                <a:lnTo>
                  <a:pt x="134001" y="1716983"/>
                </a:lnTo>
                <a:lnTo>
                  <a:pt x="322478" y="1716983"/>
                </a:lnTo>
                <a:lnTo>
                  <a:pt x="322478" y="1693355"/>
                </a:lnTo>
                <a:lnTo>
                  <a:pt x="243525" y="1693355"/>
                </a:lnTo>
                <a:lnTo>
                  <a:pt x="243525" y="1605369"/>
                </a:lnTo>
                <a:lnTo>
                  <a:pt x="322478" y="1605369"/>
                </a:lnTo>
                <a:lnTo>
                  <a:pt x="322478" y="1581484"/>
                </a:lnTo>
                <a:close/>
                <a:moveTo>
                  <a:pt x="134001" y="1181434"/>
                </a:moveTo>
                <a:lnTo>
                  <a:pt x="134001" y="1293016"/>
                </a:lnTo>
                <a:lnTo>
                  <a:pt x="154286" y="1293016"/>
                </a:lnTo>
                <a:lnTo>
                  <a:pt x="154286" y="1205319"/>
                </a:lnTo>
                <a:lnTo>
                  <a:pt x="222984" y="1205319"/>
                </a:lnTo>
                <a:lnTo>
                  <a:pt x="222984" y="1276814"/>
                </a:lnTo>
                <a:lnTo>
                  <a:pt x="243268" y="1276814"/>
                </a:lnTo>
                <a:lnTo>
                  <a:pt x="243268" y="1205319"/>
                </a:lnTo>
                <a:lnTo>
                  <a:pt x="302451" y="1205319"/>
                </a:lnTo>
                <a:lnTo>
                  <a:pt x="302451" y="1290187"/>
                </a:lnTo>
                <a:lnTo>
                  <a:pt x="322478" y="1290187"/>
                </a:lnTo>
                <a:lnTo>
                  <a:pt x="322478" y="1181434"/>
                </a:lnTo>
                <a:close/>
                <a:moveTo>
                  <a:pt x="134001" y="990934"/>
                </a:moveTo>
                <a:lnTo>
                  <a:pt x="134001" y="1097115"/>
                </a:lnTo>
                <a:lnTo>
                  <a:pt x="154286" y="1097115"/>
                </a:lnTo>
                <a:lnTo>
                  <a:pt x="154286" y="1014819"/>
                </a:lnTo>
                <a:lnTo>
                  <a:pt x="322478" y="1014819"/>
                </a:lnTo>
                <a:lnTo>
                  <a:pt x="322478" y="990934"/>
                </a:lnTo>
                <a:close/>
                <a:moveTo>
                  <a:pt x="302451" y="754114"/>
                </a:moveTo>
                <a:lnTo>
                  <a:pt x="302451" y="811206"/>
                </a:lnTo>
                <a:lnTo>
                  <a:pt x="134001" y="811206"/>
                </a:lnTo>
                <a:lnTo>
                  <a:pt x="134001" y="835092"/>
                </a:lnTo>
                <a:lnTo>
                  <a:pt x="302451" y="835092"/>
                </a:lnTo>
                <a:lnTo>
                  <a:pt x="302451" y="892184"/>
                </a:lnTo>
                <a:lnTo>
                  <a:pt x="322478" y="892184"/>
                </a:lnTo>
                <a:lnTo>
                  <a:pt x="322478" y="754114"/>
                </a:lnTo>
                <a:close/>
                <a:moveTo>
                  <a:pt x="134001" y="638509"/>
                </a:moveTo>
                <a:lnTo>
                  <a:pt x="134001" y="662394"/>
                </a:lnTo>
                <a:lnTo>
                  <a:pt x="322478" y="662394"/>
                </a:lnTo>
                <a:lnTo>
                  <a:pt x="322478" y="638509"/>
                </a:lnTo>
                <a:close/>
                <a:moveTo>
                  <a:pt x="302451" y="401689"/>
                </a:moveTo>
                <a:lnTo>
                  <a:pt x="302451" y="458781"/>
                </a:lnTo>
                <a:lnTo>
                  <a:pt x="134001" y="458781"/>
                </a:lnTo>
                <a:lnTo>
                  <a:pt x="134001" y="482667"/>
                </a:lnTo>
                <a:lnTo>
                  <a:pt x="302451" y="482667"/>
                </a:lnTo>
                <a:lnTo>
                  <a:pt x="302451" y="539759"/>
                </a:lnTo>
                <a:lnTo>
                  <a:pt x="322478" y="539759"/>
                </a:lnTo>
                <a:lnTo>
                  <a:pt x="322478" y="401689"/>
                </a:lnTo>
                <a:close/>
                <a:moveTo>
                  <a:pt x="78424" y="0"/>
                </a:moveTo>
                <a:lnTo>
                  <a:pt x="392111" y="0"/>
                </a:lnTo>
                <a:cubicBezTo>
                  <a:pt x="435423" y="0"/>
                  <a:pt x="470535" y="35112"/>
                  <a:pt x="470535" y="78424"/>
                </a:cubicBezTo>
                <a:lnTo>
                  <a:pt x="470535" y="2895281"/>
                </a:lnTo>
                <a:cubicBezTo>
                  <a:pt x="470535" y="2938593"/>
                  <a:pt x="435423" y="2973705"/>
                  <a:pt x="392111" y="2973705"/>
                </a:cubicBezTo>
                <a:lnTo>
                  <a:pt x="78424" y="2973705"/>
                </a:lnTo>
                <a:cubicBezTo>
                  <a:pt x="35112" y="2973705"/>
                  <a:pt x="0" y="2938593"/>
                  <a:pt x="0" y="2895281"/>
                </a:cubicBezTo>
                <a:lnTo>
                  <a:pt x="0" y="78424"/>
                </a:lnTo>
                <a:cubicBezTo>
                  <a:pt x="0" y="35112"/>
                  <a:pt x="35112" y="0"/>
                  <a:pt x="784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思源黑体 CN Regular" panose="020B0500000000000000" pitchFamily="34" charset="-122"/>
              <a:ea typeface="思源黑体 CN Regular" panose="020B0500000000000000" pitchFamily="34" charset="-122"/>
            </a:endParaRPr>
          </a:p>
        </p:txBody>
      </p:sp>
      <p:pic>
        <p:nvPicPr>
          <p:cNvPr id="3" name="图形 47" descr="下载"/>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72376" y="2534468"/>
            <a:ext cx="620482" cy="620482"/>
          </a:xfrm>
          <a:prstGeom prst="rect">
            <a:avLst/>
          </a:prstGeom>
        </p:spPr>
      </p:pic>
      <p:sp>
        <p:nvSpPr>
          <p:cNvPr id="35" name="矩形: 圆角 34"/>
          <p:cNvSpPr/>
          <p:nvPr/>
        </p:nvSpPr>
        <p:spPr>
          <a:xfrm>
            <a:off x="981710" y="1569720"/>
            <a:ext cx="3717290" cy="3789680"/>
          </a:xfrm>
          <a:prstGeom prst="roundRect">
            <a:avLst/>
          </a:prstGeom>
          <a:solidFill>
            <a:srgbClr val="BED8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ExtraLight" panose="020B0200000000000000" pitchFamily="34" charset="-122"/>
              <a:ea typeface="思源黑体 CN ExtraLight" panose="020B0200000000000000" pitchFamily="34" charset="-122"/>
            </a:endParaRPr>
          </a:p>
        </p:txBody>
      </p:sp>
      <p:pic>
        <p:nvPicPr>
          <p:cNvPr id="4" name="图形 47" descr="下载"/>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313815" y="1738630"/>
            <a:ext cx="3053080" cy="30530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888307" y="533401"/>
            <a:ext cx="1709059" cy="506730"/>
            <a:chOff x="1589312" y="532694"/>
            <a:chExt cx="1709059" cy="506730"/>
          </a:xfrm>
        </p:grpSpPr>
        <p:sp>
          <p:nvSpPr>
            <p:cNvPr id="27" name="矩形 26"/>
            <p:cNvSpPr/>
            <p:nvPr/>
          </p:nvSpPr>
          <p:spPr>
            <a:xfrm>
              <a:off x="1589312" y="532694"/>
              <a:ext cx="1709059" cy="506730"/>
            </a:xfrm>
            <a:prstGeom prst="rect">
              <a:avLst/>
            </a:prstGeom>
          </p:spPr>
          <p:txBody>
            <a:bodyPr wrap="square">
              <a:spAutoFit/>
            </a:bodyPr>
            <a:lstStyle/>
            <a:p>
              <a:pPr>
                <a:lnSpc>
                  <a:spcPct val="150000"/>
                </a:lnSpc>
              </a:pPr>
              <a:r>
                <a:rPr lang="en-US" altLang="zh-CN" dirty="0">
                  <a:solidFill>
                    <a:srgbClr val="7CAFDE"/>
                  </a:solidFill>
                  <a:latin typeface="思源黑体 CN ExtraLight" panose="020B0200000000000000" pitchFamily="34" charset="-122"/>
                  <a:ea typeface="思源黑体 CN ExtraLight" panose="020B0200000000000000" pitchFamily="34" charset="-122"/>
                  <a:sym typeface="+mn-ea"/>
                </a:rPr>
                <a:t>数据可视化</a:t>
              </a:r>
              <a:endParaRPr lang="en-US" altLang="zh-CN" dirty="0">
                <a:solidFill>
                  <a:srgbClr val="7CAFDE"/>
                </a:solidFill>
                <a:latin typeface="思源黑体 CN ExtraLight" panose="020B0200000000000000" pitchFamily="34" charset="-122"/>
                <a:ea typeface="思源黑体 CN ExtraLight" panose="020B0200000000000000" pitchFamily="34" charset="-122"/>
                <a:sym typeface="+mn-ea"/>
              </a:endParaRPr>
            </a:p>
          </p:txBody>
        </p:sp>
        <p:sp>
          <p:nvSpPr>
            <p:cNvPr id="28" name="矩形 27"/>
            <p:cNvSpPr/>
            <p:nvPr/>
          </p:nvSpPr>
          <p:spPr>
            <a:xfrm>
              <a:off x="1589312" y="639192"/>
              <a:ext cx="1709059" cy="400110"/>
            </a:xfrm>
            <a:prstGeom prst="rect">
              <a:avLst/>
            </a:prstGeom>
            <a:noFill/>
            <a:ln>
              <a:solidFill>
                <a:srgbClr val="7CA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文本框 46"/>
          <p:cNvSpPr txBox="1"/>
          <p:nvPr/>
        </p:nvSpPr>
        <p:spPr>
          <a:xfrm>
            <a:off x="5056505" y="1079500"/>
            <a:ext cx="5821045" cy="4771390"/>
          </a:xfrm>
          <a:prstGeom prst="rect">
            <a:avLst/>
          </a:prstGeom>
          <a:noFill/>
        </p:spPr>
        <p:txBody>
          <a:bodyPr wrap="square" rtlCol="0">
            <a:noAutofit/>
          </a:bodyPr>
          <a:lstStyle/>
          <a:p>
            <a:pPr>
              <a:lnSpc>
                <a:spcPct val="150000"/>
              </a:lnSpc>
            </a:pPr>
            <a:r>
              <a:rPr lang="en-US" altLang="zh-CN" sz="2800" dirty="0">
                <a:latin typeface="思源黑体 CN ExtraLight" panose="020B0200000000000000" pitchFamily="34" charset="-122"/>
                <a:ea typeface="思源黑体 CN ExtraLight" panose="020B0200000000000000" pitchFamily="34" charset="-122"/>
              </a:rPr>
              <a:t>在生成报告的过程中，数据会以多种图表形式展示：</a:t>
            </a:r>
            <a:endParaRPr lang="en-US" altLang="zh-CN" sz="2800" dirty="0">
              <a:latin typeface="思源黑体 CN ExtraLight" panose="020B0200000000000000" pitchFamily="34" charset="-122"/>
              <a:ea typeface="思源黑体 CN ExtraLight" panose="020B0200000000000000" pitchFamily="34" charset="-122"/>
            </a:endParaRPr>
          </a:p>
          <a:p>
            <a:pPr>
              <a:lnSpc>
                <a:spcPct val="150000"/>
              </a:lnSpc>
            </a:pPr>
            <a:endParaRPr lang="en-US" altLang="zh-CN" sz="2800"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sz="2800" dirty="0">
                <a:latin typeface="思源黑体 CN ExtraLight" panose="020B0200000000000000" pitchFamily="34" charset="-122"/>
                <a:ea typeface="思源黑体 CN ExtraLight" panose="020B0200000000000000" pitchFamily="34" charset="-122"/>
              </a:rPr>
              <a:t>直方图：显示数据的频率分布情况。</a:t>
            </a:r>
            <a:endParaRPr lang="en-US" altLang="zh-CN" sz="2800"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sz="2800" dirty="0">
                <a:latin typeface="思源黑体 CN ExtraLight" panose="020B0200000000000000" pitchFamily="34" charset="-122"/>
                <a:ea typeface="思源黑体 CN ExtraLight" panose="020B0200000000000000" pitchFamily="34" charset="-122"/>
              </a:rPr>
              <a:t>柱状图：展示不同分类的数据计数。</a:t>
            </a:r>
            <a:endParaRPr lang="en-US" altLang="zh-CN" sz="2800" dirty="0">
              <a:latin typeface="思源黑体 CN ExtraLight" panose="020B0200000000000000" pitchFamily="34" charset="-122"/>
              <a:ea typeface="思源黑体 CN ExtraLight" panose="020B0200000000000000" pitchFamily="34" charset="-122"/>
            </a:endParaRPr>
          </a:p>
          <a:p>
            <a:pPr>
              <a:lnSpc>
                <a:spcPct val="150000"/>
              </a:lnSpc>
            </a:pPr>
            <a:r>
              <a:rPr lang="en-US" altLang="zh-CN" sz="2800" dirty="0">
                <a:latin typeface="思源黑体 CN ExtraLight" panose="020B0200000000000000" pitchFamily="34" charset="-122"/>
                <a:ea typeface="思源黑体 CN ExtraLight" panose="020B0200000000000000" pitchFamily="34" charset="-122"/>
              </a:rPr>
              <a:t>饼图：展示各个分类的占比情况。</a:t>
            </a:r>
            <a:endParaRPr lang="en-US" altLang="zh-CN" sz="2800" dirty="0">
              <a:latin typeface="思源黑体 CN ExtraLight" panose="020B0200000000000000" pitchFamily="34" charset="-122"/>
              <a:ea typeface="思源黑体 CN ExtraLight" panose="020B0200000000000000" pitchFamily="34" charset="-122"/>
            </a:endParaRPr>
          </a:p>
        </p:txBody>
      </p:sp>
      <p:sp>
        <p:nvSpPr>
          <p:cNvPr id="50" name="任意多边形: 形状 49"/>
          <p:cNvSpPr/>
          <p:nvPr/>
        </p:nvSpPr>
        <p:spPr>
          <a:xfrm>
            <a:off x="11234332" y="1817911"/>
            <a:ext cx="470535" cy="2973705"/>
          </a:xfrm>
          <a:custGeom>
            <a:avLst/>
            <a:gdLst/>
            <a:ahLst/>
            <a:cxnLst/>
            <a:rect l="l" t="t" r="r" b="b"/>
            <a:pathLst>
              <a:path w="470535" h="2973705">
                <a:moveTo>
                  <a:pt x="134001" y="2257759"/>
                </a:moveTo>
                <a:lnTo>
                  <a:pt x="134001" y="2369341"/>
                </a:lnTo>
                <a:lnTo>
                  <a:pt x="154286" y="2369341"/>
                </a:lnTo>
                <a:lnTo>
                  <a:pt x="154286" y="2281644"/>
                </a:lnTo>
                <a:lnTo>
                  <a:pt x="222984" y="2281644"/>
                </a:lnTo>
                <a:lnTo>
                  <a:pt x="222984" y="2353138"/>
                </a:lnTo>
                <a:lnTo>
                  <a:pt x="243268" y="2353138"/>
                </a:lnTo>
                <a:lnTo>
                  <a:pt x="243268" y="2281644"/>
                </a:lnTo>
                <a:lnTo>
                  <a:pt x="302451" y="2281644"/>
                </a:lnTo>
                <a:lnTo>
                  <a:pt x="302451" y="2366512"/>
                </a:lnTo>
                <a:lnTo>
                  <a:pt x="322478" y="2366512"/>
                </a:lnTo>
                <a:lnTo>
                  <a:pt x="322478" y="2257759"/>
                </a:lnTo>
                <a:close/>
                <a:moveTo>
                  <a:pt x="233238" y="2053044"/>
                </a:moveTo>
                <a:lnTo>
                  <a:pt x="303222" y="2053044"/>
                </a:lnTo>
                <a:lnTo>
                  <a:pt x="303222" y="2084689"/>
                </a:lnTo>
                <a:cubicBezTo>
                  <a:pt x="303378" y="2099542"/>
                  <a:pt x="300880" y="2110873"/>
                  <a:pt x="295729" y="2118683"/>
                </a:cubicBezTo>
                <a:cubicBezTo>
                  <a:pt x="290577" y="2126492"/>
                  <a:pt x="281840" y="2130427"/>
                  <a:pt x="269517" y="2130486"/>
                </a:cubicBezTo>
                <a:cubicBezTo>
                  <a:pt x="257311" y="2130427"/>
                  <a:pt x="248210" y="2126492"/>
                  <a:pt x="242212" y="2118683"/>
                </a:cubicBezTo>
                <a:cubicBezTo>
                  <a:pt x="236213" y="2110873"/>
                  <a:pt x="233222" y="2099542"/>
                  <a:pt x="233238" y="2084689"/>
                </a:cubicBezTo>
                <a:close/>
                <a:moveTo>
                  <a:pt x="134001" y="2029159"/>
                </a:moveTo>
                <a:lnTo>
                  <a:pt x="134001" y="2053044"/>
                </a:lnTo>
                <a:lnTo>
                  <a:pt x="213982" y="2053044"/>
                </a:lnTo>
                <a:lnTo>
                  <a:pt x="213982" y="2087005"/>
                </a:lnTo>
                <a:lnTo>
                  <a:pt x="134001" y="2132797"/>
                </a:lnTo>
                <a:lnTo>
                  <a:pt x="134001" y="2159771"/>
                </a:lnTo>
                <a:lnTo>
                  <a:pt x="216550" y="2111447"/>
                </a:lnTo>
                <a:cubicBezTo>
                  <a:pt x="219620" y="2124475"/>
                  <a:pt x="225551" y="2134801"/>
                  <a:pt x="234345" y="2142424"/>
                </a:cubicBezTo>
                <a:cubicBezTo>
                  <a:pt x="243138" y="2150047"/>
                  <a:pt x="254862" y="2153943"/>
                  <a:pt x="269517" y="2154114"/>
                </a:cubicBezTo>
                <a:cubicBezTo>
                  <a:pt x="288941" y="2153767"/>
                  <a:pt x="302687" y="2147589"/>
                  <a:pt x="310755" y="2135578"/>
                </a:cubicBezTo>
                <a:cubicBezTo>
                  <a:pt x="318823" y="2123568"/>
                  <a:pt x="322731" y="2107805"/>
                  <a:pt x="322478" y="2088291"/>
                </a:cubicBezTo>
                <a:lnTo>
                  <a:pt x="322478" y="2029159"/>
                </a:lnTo>
                <a:close/>
                <a:moveTo>
                  <a:pt x="134001" y="1819609"/>
                </a:moveTo>
                <a:lnTo>
                  <a:pt x="134001" y="1931191"/>
                </a:lnTo>
                <a:lnTo>
                  <a:pt x="154286" y="1931191"/>
                </a:lnTo>
                <a:lnTo>
                  <a:pt x="154286" y="1843494"/>
                </a:lnTo>
                <a:lnTo>
                  <a:pt x="222984" y="1843494"/>
                </a:lnTo>
                <a:lnTo>
                  <a:pt x="222984" y="1914989"/>
                </a:lnTo>
                <a:lnTo>
                  <a:pt x="243268" y="1914989"/>
                </a:lnTo>
                <a:lnTo>
                  <a:pt x="243268" y="1843494"/>
                </a:lnTo>
                <a:lnTo>
                  <a:pt x="302451" y="1843494"/>
                </a:lnTo>
                <a:lnTo>
                  <a:pt x="302451" y="1928362"/>
                </a:lnTo>
                <a:lnTo>
                  <a:pt x="322478" y="1928362"/>
                </a:lnTo>
                <a:lnTo>
                  <a:pt x="322478" y="1819609"/>
                </a:lnTo>
                <a:close/>
                <a:moveTo>
                  <a:pt x="134001" y="1581484"/>
                </a:moveTo>
                <a:lnTo>
                  <a:pt x="134001" y="1605369"/>
                </a:lnTo>
                <a:lnTo>
                  <a:pt x="222984" y="1605369"/>
                </a:lnTo>
                <a:lnTo>
                  <a:pt x="222984" y="1693355"/>
                </a:lnTo>
                <a:lnTo>
                  <a:pt x="134001" y="1693355"/>
                </a:lnTo>
                <a:lnTo>
                  <a:pt x="134001" y="1716983"/>
                </a:lnTo>
                <a:lnTo>
                  <a:pt x="322478" y="1716983"/>
                </a:lnTo>
                <a:lnTo>
                  <a:pt x="322478" y="1693355"/>
                </a:lnTo>
                <a:lnTo>
                  <a:pt x="243525" y="1693355"/>
                </a:lnTo>
                <a:lnTo>
                  <a:pt x="243525" y="1605369"/>
                </a:lnTo>
                <a:lnTo>
                  <a:pt x="322478" y="1605369"/>
                </a:lnTo>
                <a:lnTo>
                  <a:pt x="322478" y="1581484"/>
                </a:lnTo>
                <a:close/>
                <a:moveTo>
                  <a:pt x="134001" y="1181434"/>
                </a:moveTo>
                <a:lnTo>
                  <a:pt x="134001" y="1293016"/>
                </a:lnTo>
                <a:lnTo>
                  <a:pt x="154286" y="1293016"/>
                </a:lnTo>
                <a:lnTo>
                  <a:pt x="154286" y="1205319"/>
                </a:lnTo>
                <a:lnTo>
                  <a:pt x="222984" y="1205319"/>
                </a:lnTo>
                <a:lnTo>
                  <a:pt x="222984" y="1276814"/>
                </a:lnTo>
                <a:lnTo>
                  <a:pt x="243268" y="1276814"/>
                </a:lnTo>
                <a:lnTo>
                  <a:pt x="243268" y="1205319"/>
                </a:lnTo>
                <a:lnTo>
                  <a:pt x="302451" y="1205319"/>
                </a:lnTo>
                <a:lnTo>
                  <a:pt x="302451" y="1290187"/>
                </a:lnTo>
                <a:lnTo>
                  <a:pt x="322478" y="1290187"/>
                </a:lnTo>
                <a:lnTo>
                  <a:pt x="322478" y="1181434"/>
                </a:lnTo>
                <a:close/>
                <a:moveTo>
                  <a:pt x="134001" y="990934"/>
                </a:moveTo>
                <a:lnTo>
                  <a:pt x="134001" y="1097115"/>
                </a:lnTo>
                <a:lnTo>
                  <a:pt x="154286" y="1097115"/>
                </a:lnTo>
                <a:lnTo>
                  <a:pt x="154286" y="1014819"/>
                </a:lnTo>
                <a:lnTo>
                  <a:pt x="322478" y="1014819"/>
                </a:lnTo>
                <a:lnTo>
                  <a:pt x="322478" y="990934"/>
                </a:lnTo>
                <a:close/>
                <a:moveTo>
                  <a:pt x="302451" y="754114"/>
                </a:moveTo>
                <a:lnTo>
                  <a:pt x="302451" y="811206"/>
                </a:lnTo>
                <a:lnTo>
                  <a:pt x="134001" y="811206"/>
                </a:lnTo>
                <a:lnTo>
                  <a:pt x="134001" y="835092"/>
                </a:lnTo>
                <a:lnTo>
                  <a:pt x="302451" y="835092"/>
                </a:lnTo>
                <a:lnTo>
                  <a:pt x="302451" y="892184"/>
                </a:lnTo>
                <a:lnTo>
                  <a:pt x="322478" y="892184"/>
                </a:lnTo>
                <a:lnTo>
                  <a:pt x="322478" y="754114"/>
                </a:lnTo>
                <a:close/>
                <a:moveTo>
                  <a:pt x="134001" y="638509"/>
                </a:moveTo>
                <a:lnTo>
                  <a:pt x="134001" y="662394"/>
                </a:lnTo>
                <a:lnTo>
                  <a:pt x="322478" y="662394"/>
                </a:lnTo>
                <a:lnTo>
                  <a:pt x="322478" y="638509"/>
                </a:lnTo>
                <a:close/>
                <a:moveTo>
                  <a:pt x="302451" y="401689"/>
                </a:moveTo>
                <a:lnTo>
                  <a:pt x="302451" y="458781"/>
                </a:lnTo>
                <a:lnTo>
                  <a:pt x="134001" y="458781"/>
                </a:lnTo>
                <a:lnTo>
                  <a:pt x="134001" y="482667"/>
                </a:lnTo>
                <a:lnTo>
                  <a:pt x="302451" y="482667"/>
                </a:lnTo>
                <a:lnTo>
                  <a:pt x="302451" y="539759"/>
                </a:lnTo>
                <a:lnTo>
                  <a:pt x="322478" y="539759"/>
                </a:lnTo>
                <a:lnTo>
                  <a:pt x="322478" y="401689"/>
                </a:lnTo>
                <a:close/>
                <a:moveTo>
                  <a:pt x="78424" y="0"/>
                </a:moveTo>
                <a:lnTo>
                  <a:pt x="392111" y="0"/>
                </a:lnTo>
                <a:cubicBezTo>
                  <a:pt x="435423" y="0"/>
                  <a:pt x="470535" y="35112"/>
                  <a:pt x="470535" y="78424"/>
                </a:cubicBezTo>
                <a:lnTo>
                  <a:pt x="470535" y="2895281"/>
                </a:lnTo>
                <a:cubicBezTo>
                  <a:pt x="470535" y="2938593"/>
                  <a:pt x="435423" y="2973705"/>
                  <a:pt x="392111" y="2973705"/>
                </a:cubicBezTo>
                <a:lnTo>
                  <a:pt x="78424" y="2973705"/>
                </a:lnTo>
                <a:cubicBezTo>
                  <a:pt x="35112" y="2973705"/>
                  <a:pt x="0" y="2938593"/>
                  <a:pt x="0" y="2895281"/>
                </a:cubicBezTo>
                <a:lnTo>
                  <a:pt x="0" y="78424"/>
                </a:lnTo>
                <a:cubicBezTo>
                  <a:pt x="0" y="35112"/>
                  <a:pt x="35112" y="0"/>
                  <a:pt x="784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思源黑体 CN Regular" panose="020B0500000000000000" pitchFamily="34" charset="-122"/>
              <a:ea typeface="思源黑体 CN Regular" panose="020B0500000000000000" pitchFamily="34" charset="-122"/>
            </a:endParaRPr>
          </a:p>
        </p:txBody>
      </p:sp>
      <p:pic>
        <p:nvPicPr>
          <p:cNvPr id="3" name="图形 47" descr="下载"/>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72376" y="2534468"/>
            <a:ext cx="620482" cy="620482"/>
          </a:xfrm>
          <a:prstGeom prst="rect">
            <a:avLst/>
          </a:prstGeom>
        </p:spPr>
      </p:pic>
      <p:sp>
        <p:nvSpPr>
          <p:cNvPr id="35" name="矩形: 圆角 34"/>
          <p:cNvSpPr/>
          <p:nvPr/>
        </p:nvSpPr>
        <p:spPr>
          <a:xfrm>
            <a:off x="981710" y="1569720"/>
            <a:ext cx="3717290" cy="3789680"/>
          </a:xfrm>
          <a:prstGeom prst="roundRect">
            <a:avLst/>
          </a:prstGeom>
          <a:solidFill>
            <a:srgbClr val="BED8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ExtraLight" panose="020B0200000000000000" pitchFamily="34" charset="-122"/>
              <a:ea typeface="思源黑体 CN ExtraLight" panose="020B0200000000000000" pitchFamily="34" charset="-122"/>
            </a:endParaRPr>
          </a:p>
        </p:txBody>
      </p:sp>
      <p:pic>
        <p:nvPicPr>
          <p:cNvPr id="4" name="图形 47" descr="下载"/>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313815" y="1738630"/>
            <a:ext cx="3053080" cy="3053080"/>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377.65000000000003,&quot;left&quot;:528.468188976378,&quot;top&quot;:122.62503937007872,&quot;width&quot;:346.281811023622}"/>
</p:tagLst>
</file>

<file path=ppt/tags/tag10.xml><?xml version="1.0" encoding="utf-8"?>
<p:tagLst xmlns:p="http://schemas.openxmlformats.org/presentationml/2006/main">
  <p:tag name="KSO_WM_DIAGRAM_VIRTUALLY_FRAME" val="{&quot;height&quot;:377.65000000000003,&quot;left&quot;:528.468188976378,&quot;top&quot;:122.62503937007872,&quot;width&quot;:346.281811023622}"/>
</p:tagLst>
</file>

<file path=ppt/tags/tag11.xml><?xml version="1.0" encoding="utf-8"?>
<p:tagLst xmlns:p="http://schemas.openxmlformats.org/presentationml/2006/main">
  <p:tag name="KSO_WM_DIAGRAM_VIRTUALLY_FRAME" val="{&quot;height&quot;:377.65000000000003,&quot;left&quot;:528.468188976378,&quot;top&quot;:122.62503937007872,&quot;width&quot;:346.281811023622}"/>
</p:tagLst>
</file>

<file path=ppt/tags/tag12.xml><?xml version="1.0" encoding="utf-8"?>
<p:tagLst xmlns:p="http://schemas.openxmlformats.org/presentationml/2006/main">
  <p:tag name="KSO_WM_DIAGRAM_VIRTUALLY_FRAME" val="{&quot;height&quot;:377.65000000000003,&quot;left&quot;:528.468188976378,&quot;top&quot;:122.62503937007872,&quot;width&quot;:346.281811023622}"/>
</p:tagLst>
</file>

<file path=ppt/tags/tag13.xml><?xml version="1.0" encoding="utf-8"?>
<p:tagLst xmlns:p="http://schemas.openxmlformats.org/presentationml/2006/main">
  <p:tag name="KSO_WM_DIAGRAM_VIRTUALLY_FRAME" val="{&quot;height&quot;:377.65000000000003,&quot;left&quot;:528.468188976378,&quot;top&quot;:122.62503937007872,&quot;width&quot;:346.281811023622}"/>
</p:tagLst>
</file>

<file path=ppt/tags/tag14.xml><?xml version="1.0" encoding="utf-8"?>
<p:tagLst xmlns:p="http://schemas.openxmlformats.org/presentationml/2006/main">
  <p:tag name="KSO_WM_DIAGRAM_VIRTUALLY_FRAME" val="{&quot;height&quot;:377.65000000000003,&quot;left&quot;:528.468188976378,&quot;top&quot;:122.62503937007872,&quot;width&quot;:346.281811023622}"/>
</p:tagLst>
</file>

<file path=ppt/tags/tag15.xml><?xml version="1.0" encoding="utf-8"?>
<p:tagLst xmlns:p="http://schemas.openxmlformats.org/presentationml/2006/main">
  <p:tag name="KSO_WM_DIAGRAM_VIRTUALLY_FRAME" val="{&quot;height&quot;:377.65000000000003,&quot;left&quot;:528.468188976378,&quot;top&quot;:122.62503937007872,&quot;width&quot;:346.281811023622}"/>
</p:tagLst>
</file>

<file path=ppt/tags/tag16.xml><?xml version="1.0" encoding="utf-8"?>
<p:tagLst xmlns:p="http://schemas.openxmlformats.org/presentationml/2006/main">
  <p:tag name="KSO_WM_DIAGRAM_VIRTUALLY_FRAME" val="{&quot;height&quot;:377.65000000000003,&quot;left&quot;:528.468188976378,&quot;top&quot;:122.62503937007872,&quot;width&quot;:346.281811023622}"/>
</p:tagLst>
</file>

<file path=ppt/tags/tag17.xml><?xml version="1.0" encoding="utf-8"?>
<p:tagLst xmlns:p="http://schemas.openxmlformats.org/presentationml/2006/main">
  <p:tag name="KSO_WM_DIAGRAM_VIRTUALLY_FRAME" val="{&quot;height&quot;:377.65000000000003,&quot;left&quot;:528.468188976378,&quot;top&quot;:122.62503937007872,&quot;width&quot;:346.281811023622}"/>
</p:tagLst>
</file>

<file path=ppt/tags/tag18.xml><?xml version="1.0" encoding="utf-8"?>
<p:tagLst xmlns:p="http://schemas.openxmlformats.org/presentationml/2006/main">
  <p:tag name="KSO_WM_DIAGRAM_VIRTUALLY_FRAME" val="{&quot;height&quot;:377.65000000000003,&quot;left&quot;:528.468188976378,&quot;top&quot;:122.62503937007872,&quot;width&quot;:346.281811023622}"/>
</p:tagLst>
</file>

<file path=ppt/tags/tag19.xml><?xml version="1.0" encoding="utf-8"?>
<p:tagLst xmlns:p="http://schemas.openxmlformats.org/presentationml/2006/main">
  <p:tag name="KSO_WM_DIAGRAM_VIRTUALLY_FRAME" val="{&quot;height&quot;:377.65000000000003,&quot;left&quot;:528.468188976378,&quot;top&quot;:122.62503937007872,&quot;width&quot;:346.281811023622}"/>
</p:tagLst>
</file>

<file path=ppt/tags/tag2.xml><?xml version="1.0" encoding="utf-8"?>
<p:tagLst xmlns:p="http://schemas.openxmlformats.org/presentationml/2006/main">
  <p:tag name="KSO_WM_DIAGRAM_VIRTUALLY_FRAME" val="{&quot;height&quot;:377.65000000000003,&quot;left&quot;:528.468188976378,&quot;top&quot;:122.62503937007872,&quot;width&quot;:346.281811023622}"/>
</p:tagLst>
</file>

<file path=ppt/tags/tag20.xml><?xml version="1.0" encoding="utf-8"?>
<p:tagLst xmlns:p="http://schemas.openxmlformats.org/presentationml/2006/main">
  <p:tag name="KSO_WM_DIAGRAM_VIRTUALLY_FRAME" val="{&quot;height&quot;:377.65000000000003,&quot;left&quot;:528.468188976378,&quot;top&quot;:122.62503937007872,&quot;width&quot;:346.281811023622}"/>
</p:tagLst>
</file>

<file path=ppt/tags/tag21.xml><?xml version="1.0" encoding="utf-8"?>
<p:tagLst xmlns:p="http://schemas.openxmlformats.org/presentationml/2006/main">
  <p:tag name="KSO_WM_DIAGRAM_VIRTUALLY_FRAME" val="{&quot;height&quot;:342.85716535433073,&quot;left&quot;:78,&quot;top&quot;:119.1428346456693,&quot;width&quot;:312.4214173228346}"/>
</p:tagLst>
</file>

<file path=ppt/tags/tag22.xml><?xml version="1.0" encoding="utf-8"?>
<p:tagLst xmlns:p="http://schemas.openxmlformats.org/presentationml/2006/main">
  <p:tag name="KSO_WM_DIAGRAM_VIRTUALLY_FRAME" val="{&quot;height&quot;:342.85716535433073,&quot;left&quot;:78,&quot;top&quot;:119.1428346456693,&quot;width&quot;:312.4214173228346}"/>
</p:tagLst>
</file>

<file path=ppt/tags/tag23.xml><?xml version="1.0" encoding="utf-8"?>
<p:tagLst xmlns:p="http://schemas.openxmlformats.org/presentationml/2006/main">
  <p:tag name="KSO_WM_DIAGRAM_VIRTUALLY_FRAME" val="{&quot;height&quot;:342.85716535433073,&quot;left&quot;:78,&quot;top&quot;:119.1428346456693,&quot;width&quot;:312.4214173228346}"/>
</p:tagLst>
</file>

<file path=ppt/tags/tag24.xml><?xml version="1.0" encoding="utf-8"?>
<p:tagLst xmlns:p="http://schemas.openxmlformats.org/presentationml/2006/main">
  <p:tag name="KSO_WM_DIAGRAM_VIRTUALLY_FRAME" val="{&quot;height&quot;:342.85716535433073,&quot;left&quot;:78,&quot;top&quot;:119.1428346456693,&quot;width&quot;:312.4214173228346}"/>
</p:tagLst>
</file>

<file path=ppt/tags/tag25.xml><?xml version="1.0" encoding="utf-8"?>
<p:tagLst xmlns:p="http://schemas.openxmlformats.org/presentationml/2006/main">
  <p:tag name="KSO_WM_DIAGRAM_VIRTUALLY_FRAME" val="{&quot;height&quot;:342.85716535433073,&quot;left&quot;:78,&quot;top&quot;:119.1428346456693,&quot;width&quot;:312.4214173228346}"/>
</p:tagLst>
</file>

<file path=ppt/tags/tag26.xml><?xml version="1.0" encoding="utf-8"?>
<p:tagLst xmlns:p="http://schemas.openxmlformats.org/presentationml/2006/main">
  <p:tag name="KSO_WM_DIAGRAM_VIRTUALLY_FRAME" val="{&quot;height&quot;:342.85716535433073,&quot;left&quot;:78,&quot;top&quot;:119.1428346456693,&quot;width&quot;:312.4214173228346}"/>
</p:tagLst>
</file>

<file path=ppt/tags/tag27.xml><?xml version="1.0" encoding="utf-8"?>
<p:tagLst xmlns:p="http://schemas.openxmlformats.org/presentationml/2006/main">
  <p:tag name="KSO_WM_DIAGRAM_VIRTUALLY_FRAME" val="{&quot;height&quot;:342.85716535433073,&quot;left&quot;:78,&quot;top&quot;:119.1428346456693,&quot;width&quot;:312.4214173228346}"/>
</p:tagLst>
</file>

<file path=ppt/tags/tag28.xml><?xml version="1.0" encoding="utf-8"?>
<p:tagLst xmlns:p="http://schemas.openxmlformats.org/presentationml/2006/main">
  <p:tag name="KSO_WM_DIAGRAM_VIRTUALLY_FRAME" val="{&quot;height&quot;:342.85716535433073,&quot;left&quot;:78,&quot;top&quot;:119.1428346456693,&quot;width&quot;:312.4214173228346}"/>
</p:tagLst>
</file>

<file path=ppt/tags/tag29.xml><?xml version="1.0" encoding="utf-8"?>
<p:tagLst xmlns:p="http://schemas.openxmlformats.org/presentationml/2006/main">
  <p:tag name="KSO_WM_DIAGRAM_VIRTUALLY_FRAME" val="{&quot;height&quot;:342.85716535433073,&quot;left&quot;:78,&quot;top&quot;:119.1428346456693,&quot;width&quot;:312.4214173228346}"/>
</p:tagLst>
</file>

<file path=ppt/tags/tag3.xml><?xml version="1.0" encoding="utf-8"?>
<p:tagLst xmlns:p="http://schemas.openxmlformats.org/presentationml/2006/main">
  <p:tag name="KSO_WM_DIAGRAM_VIRTUALLY_FRAME" val="{&quot;height&quot;:377.65000000000003,&quot;left&quot;:528.468188976378,&quot;top&quot;:122.62503937007872,&quot;width&quot;:346.281811023622}"/>
</p:tagLst>
</file>

<file path=ppt/tags/tag30.xml><?xml version="1.0" encoding="utf-8"?>
<p:tagLst xmlns:p="http://schemas.openxmlformats.org/presentationml/2006/main">
  <p:tag name="KSO_WM_DIAGRAM_VIRTUALLY_FRAME" val="{&quot;height&quot;:342.85716535433073,&quot;left&quot;:78,&quot;top&quot;:119.1428346456693,&quot;width&quot;:312.4214173228346}"/>
</p:tagLst>
</file>

<file path=ppt/tags/tag31.xml><?xml version="1.0" encoding="utf-8"?>
<p:tagLst xmlns:p="http://schemas.openxmlformats.org/presentationml/2006/main">
  <p:tag name="KSO_WM_DIAGRAM_VIRTUALLY_FRAME" val="{&quot;height&quot;:342.85716535433073,&quot;left&quot;:78,&quot;top&quot;:119.1428346456693,&quot;width&quot;:312.4214173228346}"/>
</p:tagLst>
</file>

<file path=ppt/tags/tag32.xml><?xml version="1.0" encoding="utf-8"?>
<p:tagLst xmlns:p="http://schemas.openxmlformats.org/presentationml/2006/main">
  <p:tag name="KSO_WM_DIAGRAM_VIRTUALLY_FRAME" val="{&quot;height&quot;:342.85716535433073,&quot;left&quot;:78,&quot;top&quot;:119.1428346456693,&quot;width&quot;:312.4214173228346}"/>
</p:tagLst>
</file>

<file path=ppt/tags/tag33.xml><?xml version="1.0" encoding="utf-8"?>
<p:tagLst xmlns:p="http://schemas.openxmlformats.org/presentationml/2006/main">
  <p:tag name="KSO_WM_DIAGRAM_VIRTUALLY_FRAME" val="{&quot;height&quot;:342.85716535433073,&quot;left&quot;:78,&quot;top&quot;:119.1428346456693,&quot;width&quot;:312.4214173228346}"/>
</p:tagLst>
</file>

<file path=ppt/tags/tag34.xml><?xml version="1.0" encoding="utf-8"?>
<p:tagLst xmlns:p="http://schemas.openxmlformats.org/presentationml/2006/main">
  <p:tag name="KSO_WM_DIAGRAM_VIRTUALLY_FRAME" val="{&quot;height&quot;:342.85716535433073,&quot;left&quot;:78,&quot;top&quot;:119.1428346456693,&quot;width&quot;:312.4214173228346}"/>
</p:tagLst>
</file>

<file path=ppt/tags/tag35.xml><?xml version="1.0" encoding="utf-8"?>
<p:tagLst xmlns:p="http://schemas.openxmlformats.org/presentationml/2006/main">
  <p:tag name="KSO_WM_DIAGRAM_VIRTUALLY_FRAME" val="{&quot;height&quot;:342.85716535433073,&quot;left&quot;:78,&quot;top&quot;:119.1428346456693,&quot;width&quot;:312.4214173228346}"/>
</p:tagLst>
</file>

<file path=ppt/tags/tag36.xml><?xml version="1.0" encoding="utf-8"?>
<p:tagLst xmlns:p="http://schemas.openxmlformats.org/presentationml/2006/main">
  <p:tag name="commondata" val="eyJjb3VudCI6NywiaGRpZCI6ImQwMGMzYmQ4MWYxYmZkNDkxMTcwMDVlMWMzYTRhZjdkIiwidXNlckNvdW50Ijo3fQ=="/>
  <p:tag name="resource_record_key" val="{&quot;13&quot;:[4650186,20481706]}"/>
</p:tagLst>
</file>

<file path=ppt/tags/tag4.xml><?xml version="1.0" encoding="utf-8"?>
<p:tagLst xmlns:p="http://schemas.openxmlformats.org/presentationml/2006/main">
  <p:tag name="KSO_WM_DIAGRAM_VIRTUALLY_FRAME" val="{&quot;height&quot;:377.65000000000003,&quot;left&quot;:528.468188976378,&quot;top&quot;:122.62503937007872,&quot;width&quot;:346.281811023622}"/>
</p:tagLst>
</file>

<file path=ppt/tags/tag5.xml><?xml version="1.0" encoding="utf-8"?>
<p:tagLst xmlns:p="http://schemas.openxmlformats.org/presentationml/2006/main">
  <p:tag name="KSO_WM_DIAGRAM_VIRTUALLY_FRAME" val="{&quot;height&quot;:377.65000000000003,&quot;left&quot;:528.468188976378,&quot;top&quot;:122.62503937007872,&quot;width&quot;:346.281811023622}"/>
</p:tagLst>
</file>

<file path=ppt/tags/tag6.xml><?xml version="1.0" encoding="utf-8"?>
<p:tagLst xmlns:p="http://schemas.openxmlformats.org/presentationml/2006/main">
  <p:tag name="KSO_WM_DIAGRAM_VIRTUALLY_FRAME" val="{&quot;height&quot;:377.65000000000003,&quot;left&quot;:528.468188976378,&quot;top&quot;:122.62503937007872,&quot;width&quot;:346.281811023622}"/>
</p:tagLst>
</file>

<file path=ppt/tags/tag7.xml><?xml version="1.0" encoding="utf-8"?>
<p:tagLst xmlns:p="http://schemas.openxmlformats.org/presentationml/2006/main">
  <p:tag name="KSO_WM_DIAGRAM_VIRTUALLY_FRAME" val="{&quot;height&quot;:377.65000000000003,&quot;left&quot;:528.468188976378,&quot;top&quot;:122.62503937007872,&quot;width&quot;:346.281811023622}"/>
</p:tagLst>
</file>

<file path=ppt/tags/tag8.xml><?xml version="1.0" encoding="utf-8"?>
<p:tagLst xmlns:p="http://schemas.openxmlformats.org/presentationml/2006/main">
  <p:tag name="KSO_WM_DIAGRAM_VIRTUALLY_FRAME" val="{&quot;height&quot;:377.65000000000003,&quot;left&quot;:528.468188976378,&quot;top&quot;:122.62503937007872,&quot;width&quot;:346.281811023622}"/>
</p:tagLst>
</file>

<file path=ppt/tags/tag9.xml><?xml version="1.0" encoding="utf-8"?>
<p:tagLst xmlns:p="http://schemas.openxmlformats.org/presentationml/2006/main">
  <p:tag name="KSO_WM_DIAGRAM_VIRTUALLY_FRAME" val="{&quot;height&quot;:377.65000000000003,&quot;left&quot;:528.468188976378,&quot;top&quot;:122.62503937007872,&quot;width&quot;:346.28181102362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Arial Black"/>
        <a:ea typeface="思源黑体 CN Heavy"/>
        <a:cs typeface=""/>
      </a:majorFont>
      <a:minorFont>
        <a:latin typeface="Arial"/>
        <a:ea typeface="思源黑体 CN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10641</Words>
  <Application>WPS 演示</Application>
  <PresentationFormat>宽屏</PresentationFormat>
  <Paragraphs>422</Paragraphs>
  <Slides>26</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26</vt:i4>
      </vt:variant>
    </vt:vector>
  </HeadingPairs>
  <TitlesOfParts>
    <vt:vector size="45" baseType="lpstr">
      <vt:lpstr>Arial</vt:lpstr>
      <vt:lpstr>宋体</vt:lpstr>
      <vt:lpstr>Wingdings</vt:lpstr>
      <vt:lpstr>思源黑体旧字形 ExtraLight</vt:lpstr>
      <vt:lpstr>黑体</vt:lpstr>
      <vt:lpstr>Calibri Light</vt:lpstr>
      <vt:lpstr>思源黑体 CN Regular</vt:lpstr>
      <vt:lpstr>HanWangGSolid06cut1</vt:lpstr>
      <vt:lpstr>PMingLiU-ExtB</vt:lpstr>
      <vt:lpstr>思源黑体 CN ExtraLight</vt:lpstr>
      <vt:lpstr>思源黑体 CN Medium</vt:lpstr>
      <vt:lpstr>微软雅黑</vt:lpstr>
      <vt:lpstr>Arial Unicode MS</vt:lpstr>
      <vt:lpstr>Calibri</vt:lpstr>
      <vt:lpstr>汉仪旗黑-55简</vt:lpstr>
      <vt:lpstr>思源黑体 CN Medium</vt:lpstr>
      <vt:lpstr>Arial Black</vt:lpstr>
      <vt:lpstr>思源黑体 CN Heavy</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芳芳 陈</dc:creator>
  <cp:lastModifiedBy>2n</cp:lastModifiedBy>
  <cp:revision>29</cp:revision>
  <dcterms:created xsi:type="dcterms:W3CDTF">2019-01-10T14:09:00Z</dcterms:created>
  <dcterms:modified xsi:type="dcterms:W3CDTF">2024-06-09T14:20:02Z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KSOTemplateUUID">
    <vt:lpwstr>v1.0_mb_TXLUmKUbuKqJEjaTIdBBsA==</vt:lpwstr>
  </property>
  <property fmtid="{D5CDD505-2E9C-101B-9397-08002B2CF9AE}" pid="4" name="ICV">
    <vt:lpwstr>8706D867E5BB4A159314DBDFFA5B3AAF_11</vt:lpwstr>
  </property>
</Properties>
</file>